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89" r:id="rId3"/>
  </p:sldMasterIdLst>
  <p:notesMasterIdLst>
    <p:notesMasterId r:id="rId42"/>
  </p:notesMasterIdLst>
  <p:sldIdLst>
    <p:sldId id="259" r:id="rId4"/>
    <p:sldId id="258" r:id="rId5"/>
    <p:sldId id="261" r:id="rId6"/>
    <p:sldId id="266" r:id="rId7"/>
    <p:sldId id="262" r:id="rId8"/>
    <p:sldId id="263" r:id="rId9"/>
    <p:sldId id="264" r:id="rId10"/>
    <p:sldId id="271" r:id="rId11"/>
    <p:sldId id="272" r:id="rId12"/>
    <p:sldId id="273" r:id="rId13"/>
    <p:sldId id="274" r:id="rId14"/>
    <p:sldId id="275" r:id="rId15"/>
    <p:sldId id="289" r:id="rId16"/>
    <p:sldId id="276" r:id="rId17"/>
    <p:sldId id="287" r:id="rId18"/>
    <p:sldId id="288" r:id="rId19"/>
    <p:sldId id="277" r:id="rId20"/>
    <p:sldId id="278" r:id="rId21"/>
    <p:sldId id="279" r:id="rId22"/>
    <p:sldId id="280" r:id="rId23"/>
    <p:sldId id="290" r:id="rId24"/>
    <p:sldId id="291" r:id="rId25"/>
    <p:sldId id="281" r:id="rId26"/>
    <p:sldId id="282" r:id="rId27"/>
    <p:sldId id="301" r:id="rId28"/>
    <p:sldId id="283" r:id="rId29"/>
    <p:sldId id="284" r:id="rId30"/>
    <p:sldId id="285" r:id="rId31"/>
    <p:sldId id="286" r:id="rId32"/>
    <p:sldId id="292" r:id="rId33"/>
    <p:sldId id="293" r:id="rId34"/>
    <p:sldId id="294" r:id="rId35"/>
    <p:sldId id="298" r:id="rId36"/>
    <p:sldId id="302" r:id="rId37"/>
    <p:sldId id="303" r:id="rId38"/>
    <p:sldId id="295" r:id="rId39"/>
    <p:sldId id="297"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23EBE-B06D-49B8-9DFE-D05D2E39DB0F}" type="datetimeFigureOut">
              <a:rPr lang="en-US" smtClean="0"/>
              <a:t>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5D369-87CF-4CC8-BFDA-BDE7B246673C}" type="slidenum">
              <a:rPr lang="en-US" smtClean="0"/>
              <a:t>‹#›</a:t>
            </a:fld>
            <a:endParaRPr lang="en-US"/>
          </a:p>
        </p:txBody>
      </p:sp>
    </p:spTree>
    <p:extLst>
      <p:ext uri="{BB962C8B-B14F-4D97-AF65-F5344CB8AC3E}">
        <p14:creationId xmlns:p14="http://schemas.microsoft.com/office/powerpoint/2010/main" val="421574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NUL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NUL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hyperlink" Target="https://www.capgemini.com/optimize-your-business-and-it-operations" TargetMode="External"/><Relationship Id="rId4" Type="http://schemas.openxmlformats.org/officeDocument/2006/relationships/image" Target="NULL"/></Relationships>
</file>

<file path=ppt/slideLayouts/_rels/slideLayout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8.png"/><Relationship Id="rId14" Type="http://schemas.openxmlformats.org/officeDocument/2006/relationships/hyperlink" Target="http://www.capgemini.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NUL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6" Type="http://schemas.openxmlformats.org/officeDocument/2006/relationships/image" Target="NULL"/><Relationship Id="rId3" Type="http://schemas.openxmlformats.org/officeDocument/2006/relationships/image" Target="NULL"/><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 Id="rId27"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4172464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16164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4773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91536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11640283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25108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69110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018887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71659259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386581754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4909200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3430390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943593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804076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8529160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71014094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81438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3964285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76949338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fld id="{771ECB52-6B54-4414-A176-73FACDBC542C}" type="datetimeFigureOut">
              <a:rPr lang="en-US">
                <a:solidFill>
                  <a:srgbClr val="000000"/>
                </a:solidFill>
              </a:rPr>
              <a:pPr/>
              <a:t>2/18/2019</a:t>
            </a:fld>
            <a:endParaRPr lang="en-US">
              <a:solidFill>
                <a:srgbClr val="000000"/>
              </a:solidFill>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endParaRPr lang="en-US">
              <a:solidFill>
                <a:srgbClr val="000000"/>
              </a:solidFill>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fld id="{AB0DD6CA-63BC-42F1-A389-BA29BF8D61AB}" type="slidenum">
              <a:rPr lang="en-US">
                <a:solidFill>
                  <a:srgbClr val="000000"/>
                </a:solidFill>
              </a:rPr>
              <a:pPr/>
              <a:t>‹#›</a:t>
            </a:fld>
            <a:endParaRPr lang="en-US">
              <a:solidFill>
                <a:srgbClr val="000000"/>
              </a:solidFill>
            </a:endParaRPr>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36266419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62789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3803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3244449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71173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22041448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507967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48252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407450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571740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977115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smtClean="0">
                <a:solidFill>
                  <a:srgbClr val="0070AD"/>
                </a:solidFill>
              </a:rPr>
              <a:t>Click to add title</a:t>
            </a:r>
            <a:endParaRPr lang="en-US">
              <a:solidFill>
                <a:srgbClr val="0070AD"/>
              </a:solidFill>
            </a:endParaRP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93253792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592309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199149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9991674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9790772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783549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125867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81626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838856627"/>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312146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7154885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7009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4866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71415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826948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image" Target="NUL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1.png"/><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2.sv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154782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xmlns=""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42044522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85045405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nypoint.mulesoft.com/login/#/signin" TargetMode="Externa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462272" y="2862072"/>
            <a:ext cx="5010912" cy="861774"/>
          </a:xfrm>
          <a:prstGeom prst="rect">
            <a:avLst/>
          </a:prstGeom>
          <a:noFill/>
        </p:spPr>
        <p:txBody>
          <a:bodyPr wrap="square" rtlCol="0">
            <a:spAutoFit/>
          </a:bodyPr>
          <a:lstStyle/>
          <a:p>
            <a:r>
              <a:rPr lang="en-US" sz="5000" dirty="0" smtClean="0">
                <a:solidFill>
                  <a:srgbClr val="0070C0"/>
                </a:solidFill>
                <a:latin typeface="Gabriola" panose="04040605051002020D02" pitchFamily="82" charset="0"/>
              </a:rPr>
              <a:t>RAML</a:t>
            </a:r>
            <a:endParaRPr lang="en-US" sz="5000" dirty="0">
              <a:solidFill>
                <a:srgbClr val="0070C0"/>
              </a:solidFill>
              <a:latin typeface="Gabriola" panose="04040605051002020D02" pitchFamily="82" charset="0"/>
            </a:endParaRPr>
          </a:p>
        </p:txBody>
      </p:sp>
      <p:cxnSp>
        <p:nvCxnSpPr>
          <p:cNvPr id="27" name="Conector reto 49">
            <a:extLst>
              <a:ext uri="{FF2B5EF4-FFF2-40B4-BE49-F238E27FC236}">
                <a16:creationId xmlns:a16="http://schemas.microsoft.com/office/drawing/2014/main" xmlns="" id="{2C777053-C371-4884-835A-A1CC45A8A399}"/>
              </a:ext>
            </a:extLst>
          </p:cNvPr>
          <p:cNvCxnSpPr>
            <a:cxnSpLocks/>
          </p:cNvCxnSpPr>
          <p:nvPr/>
        </p:nvCxnSpPr>
        <p:spPr>
          <a:xfrm>
            <a:off x="4462272" y="3687728"/>
            <a:ext cx="1445892" cy="0"/>
          </a:xfrm>
          <a:prstGeom prst="line">
            <a:avLst/>
          </a:prstGeom>
          <a:solidFill>
            <a:schemeClr val="tx1"/>
          </a:solidFill>
          <a:ln w="47625" cap="flat">
            <a:solidFill>
              <a:srgbClr val="2B0A3D"/>
            </a:solidFill>
            <a:round/>
          </a:ln>
        </p:spPr>
        <p:style>
          <a:lnRef idx="1">
            <a:schemeClr val="accent1"/>
          </a:lnRef>
          <a:fillRef idx="0">
            <a:schemeClr val="accent1"/>
          </a:fillRef>
          <a:effectRef idx="0">
            <a:schemeClr val="accent1"/>
          </a:effectRef>
          <a:fontRef idx="minor">
            <a:schemeClr val="tx1"/>
          </a:fontRef>
        </p:style>
      </p:cxnSp>
      <p:cxnSp>
        <p:nvCxnSpPr>
          <p:cNvPr id="28" name="Conector reto 49">
            <a:extLst>
              <a:ext uri="{FF2B5EF4-FFF2-40B4-BE49-F238E27FC236}">
                <a16:creationId xmlns:a16="http://schemas.microsoft.com/office/drawing/2014/main" xmlns="" id="{564F4F54-22E2-4274-BB16-0EFF9EA37567}"/>
              </a:ext>
            </a:extLst>
          </p:cNvPr>
          <p:cNvCxnSpPr>
            <a:cxnSpLocks/>
          </p:cNvCxnSpPr>
          <p:nvPr/>
        </p:nvCxnSpPr>
        <p:spPr>
          <a:xfrm>
            <a:off x="4821304" y="3768598"/>
            <a:ext cx="1445892"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cxnSp>
        <p:nvCxnSpPr>
          <p:cNvPr id="29" name="Conector reto 49">
            <a:extLst>
              <a:ext uri="{FF2B5EF4-FFF2-40B4-BE49-F238E27FC236}">
                <a16:creationId xmlns:a16="http://schemas.microsoft.com/office/drawing/2014/main" xmlns="" id="{90B90107-88D9-4A0C-B649-21576FA174BA}"/>
              </a:ext>
            </a:extLst>
          </p:cNvPr>
          <p:cNvCxnSpPr>
            <a:cxnSpLocks/>
          </p:cNvCxnSpPr>
          <p:nvPr/>
        </p:nvCxnSpPr>
        <p:spPr>
          <a:xfrm>
            <a:off x="5185218" y="3842921"/>
            <a:ext cx="1445892"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489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35271" y="0"/>
            <a:ext cx="4277134" cy="566148"/>
          </a:xfrm>
        </p:spPr>
        <p:txBody>
          <a:bodyPr>
            <a:normAutofit/>
          </a:bodyPr>
          <a:lstStyle/>
          <a:p>
            <a:r>
              <a:rPr lang="en-US" sz="3200" dirty="0">
                <a:solidFill>
                  <a:srgbClr val="00B0F0"/>
                </a:solidFill>
                <a:latin typeface="Gabriola" panose="04040605051002020D02" pitchFamily="82" charset="0"/>
              </a:rPr>
              <a:t>Design </a:t>
            </a:r>
            <a:r>
              <a:rPr lang="en-US" sz="3200" dirty="0" smtClean="0">
                <a:solidFill>
                  <a:srgbClr val="00B0F0"/>
                </a:solidFill>
                <a:latin typeface="Gabriola" panose="04040605051002020D02" pitchFamily="82" charset="0"/>
              </a:rPr>
              <a:t>Center Contd..</a:t>
            </a:r>
            <a:endParaRPr lang="en-US" sz="3200" dirty="0"/>
          </a:p>
        </p:txBody>
      </p:sp>
      <p:sp>
        <p:nvSpPr>
          <p:cNvPr id="6" name="TextBox 5"/>
          <p:cNvSpPr txBox="1"/>
          <p:nvPr/>
        </p:nvSpPr>
        <p:spPr>
          <a:xfrm>
            <a:off x="348792" y="716438"/>
            <a:ext cx="10793690"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After successful creation of project you would be redirected on to the </a:t>
            </a:r>
            <a:r>
              <a:rPr lang="en-US" dirty="0" err="1" smtClean="0">
                <a:latin typeface="Arial" panose="020B0604020202020204" pitchFamily="34" charset="0"/>
                <a:cs typeface="Arial" panose="020B0604020202020204" pitchFamily="34" charset="0"/>
              </a:rPr>
              <a:t>raml</a:t>
            </a:r>
            <a:r>
              <a:rPr lang="en-US" dirty="0" smtClean="0">
                <a:latin typeface="Arial" panose="020B0604020202020204" pitchFamily="34" charset="0"/>
                <a:cs typeface="Arial" panose="020B0604020202020204" pitchFamily="34" charset="0"/>
              </a:rPr>
              <a:t> file that you have created. Here  I have created the project as userdetails.</a:t>
            </a:r>
            <a:endParaRPr lang="en-US"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2"/>
          <a:stretch>
            <a:fillRect/>
          </a:stretch>
        </p:blipFill>
        <p:spPr>
          <a:xfrm>
            <a:off x="424206" y="1659116"/>
            <a:ext cx="11188087" cy="3996965"/>
          </a:xfrm>
          <a:prstGeom prst="rect">
            <a:avLst/>
          </a:prstGeom>
        </p:spPr>
      </p:pic>
      <p:sp>
        <p:nvSpPr>
          <p:cNvPr id="14" name="TextBox 13"/>
          <p:cNvSpPr txBox="1"/>
          <p:nvPr/>
        </p:nvSpPr>
        <p:spPr>
          <a:xfrm>
            <a:off x="5467546" y="2371438"/>
            <a:ext cx="1517716" cy="263950"/>
          </a:xfrm>
          <a:prstGeom prst="rect">
            <a:avLst/>
          </a:prstGeom>
          <a:noFill/>
          <a:ln w="28575">
            <a:solidFill>
              <a:srgbClr val="CB2980"/>
            </a:solidFill>
          </a:ln>
        </p:spPr>
        <p:txBody>
          <a:bodyPr wrap="square" rtlCol="0">
            <a:spAutoFit/>
          </a:bodyPr>
          <a:lstStyle/>
          <a:p>
            <a:endParaRPr lang="en-US" dirty="0"/>
          </a:p>
        </p:txBody>
      </p:sp>
      <p:sp>
        <p:nvSpPr>
          <p:cNvPr id="15" name="TextBox 14"/>
          <p:cNvSpPr txBox="1"/>
          <p:nvPr/>
        </p:nvSpPr>
        <p:spPr>
          <a:xfrm>
            <a:off x="5627801" y="2635388"/>
            <a:ext cx="3704735" cy="211506"/>
          </a:xfrm>
          <a:prstGeom prst="rect">
            <a:avLst/>
          </a:prstGeom>
          <a:noFill/>
          <a:ln w="38100">
            <a:solidFill>
              <a:schemeClr val="tx2">
                <a:lumMod val="75000"/>
              </a:schemeClr>
            </a:solidFill>
          </a:ln>
        </p:spPr>
        <p:txBody>
          <a:bodyPr wrap="square" rtlCol="0">
            <a:spAutoFit/>
          </a:bodyPr>
          <a:lstStyle/>
          <a:p>
            <a:endParaRPr lang="en-US" dirty="0"/>
          </a:p>
        </p:txBody>
      </p:sp>
      <p:sp>
        <p:nvSpPr>
          <p:cNvPr id="16" name="Rectangle 15"/>
          <p:cNvSpPr/>
          <p:nvPr/>
        </p:nvSpPr>
        <p:spPr>
          <a:xfrm>
            <a:off x="7755755" y="3114561"/>
            <a:ext cx="3660105" cy="369332"/>
          </a:xfrm>
          <a:prstGeom prst="rect">
            <a:avLst/>
          </a:prstGeom>
        </p:spPr>
        <p:txBody>
          <a:bodyPr wrap="none">
            <a:spAutoFit/>
          </a:bodyPr>
          <a:lstStyle/>
          <a:p>
            <a:r>
              <a:rPr lang="en-US" dirty="0">
                <a:solidFill>
                  <a:srgbClr val="00B0F0"/>
                </a:solidFill>
                <a:latin typeface="Arial" panose="020B0604020202020204" pitchFamily="34" charset="0"/>
                <a:cs typeface="Arial" panose="020B0604020202020204" pitchFamily="34" charset="0"/>
              </a:rPr>
              <a:t>A short, plain-text label for the API</a:t>
            </a:r>
          </a:p>
        </p:txBody>
      </p:sp>
      <p:sp>
        <p:nvSpPr>
          <p:cNvPr id="17" name="Rectangle 16"/>
          <p:cNvSpPr/>
          <p:nvPr/>
        </p:nvSpPr>
        <p:spPr>
          <a:xfrm>
            <a:off x="2545237" y="4016008"/>
            <a:ext cx="8003357" cy="923330"/>
          </a:xfrm>
          <a:prstGeom prst="rect">
            <a:avLst/>
          </a:prstGeom>
        </p:spPr>
        <p:txBody>
          <a:bodyPr wrap="square">
            <a:spAutoFit/>
          </a:bodyPr>
          <a:lstStyle/>
          <a:p>
            <a:r>
              <a:rPr lang="en-US" dirty="0">
                <a:solidFill>
                  <a:srgbClr val="00B0F0"/>
                </a:solidFill>
                <a:latin typeface="Arial" panose="020B0604020202020204" pitchFamily="34" charset="0"/>
                <a:cs typeface="Arial" panose="020B0604020202020204" pitchFamily="34" charset="0"/>
              </a:rPr>
              <a:t>The first line of a RAML API definition document MUST begin with the text </a:t>
            </a:r>
            <a:r>
              <a:rPr lang="en-US" i="1" dirty="0">
                <a:solidFill>
                  <a:srgbClr val="00B0F0"/>
                </a:solidFill>
                <a:latin typeface="Arial" panose="020B0604020202020204" pitchFamily="34" charset="0"/>
                <a:cs typeface="Arial" panose="020B0604020202020204" pitchFamily="34" charset="0"/>
              </a:rPr>
              <a:t>#%RAML</a:t>
            </a:r>
            <a:r>
              <a:rPr lang="en-US" dirty="0">
                <a:solidFill>
                  <a:srgbClr val="00B0F0"/>
                </a:solidFill>
                <a:latin typeface="Arial" panose="020B0604020202020204" pitchFamily="34" charset="0"/>
                <a:cs typeface="Arial" panose="020B0604020202020204" pitchFamily="34" charset="0"/>
              </a:rPr>
              <a:t> followed by a single space followed by the text </a:t>
            </a:r>
            <a:r>
              <a:rPr lang="en-US" i="1" dirty="0">
                <a:solidFill>
                  <a:srgbClr val="00B0F0"/>
                </a:solidFill>
                <a:latin typeface="Arial" panose="020B0604020202020204" pitchFamily="34" charset="0"/>
                <a:cs typeface="Arial" panose="020B0604020202020204" pitchFamily="34" charset="0"/>
              </a:rPr>
              <a:t>1.0</a:t>
            </a:r>
            <a:r>
              <a:rPr lang="en-US" dirty="0">
                <a:solidFill>
                  <a:srgbClr val="00B0F0"/>
                </a:solidFill>
                <a:latin typeface="Arial" panose="020B0604020202020204" pitchFamily="34" charset="0"/>
                <a:cs typeface="Arial" panose="020B0604020202020204" pitchFamily="34" charset="0"/>
              </a:rPr>
              <a:t> and nothing else before the end of the line.</a:t>
            </a:r>
          </a:p>
        </p:txBody>
      </p:sp>
      <p:cxnSp>
        <p:nvCxnSpPr>
          <p:cNvPr id="19" name="Straight Arrow Connector 18"/>
          <p:cNvCxnSpPr/>
          <p:nvPr/>
        </p:nvCxnSpPr>
        <p:spPr>
          <a:xfrm>
            <a:off x="8512405" y="2846894"/>
            <a:ext cx="226242" cy="45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126928" y="2635388"/>
            <a:ext cx="389283" cy="1474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412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68005" y="94267"/>
            <a:ext cx="3475855" cy="551977"/>
          </a:xfrm>
        </p:spPr>
        <p:txBody>
          <a:bodyPr>
            <a:normAutofit/>
          </a:bodyPr>
          <a:lstStyle/>
          <a:p>
            <a:r>
              <a:rPr lang="en-US" sz="3200" dirty="0" smtClean="0">
                <a:solidFill>
                  <a:srgbClr val="00B0F0"/>
                </a:solidFill>
                <a:latin typeface="Gabriola" panose="04040605051002020D02" pitchFamily="82" charset="0"/>
                <a:cs typeface="Arial" panose="020B0604020202020204" pitchFamily="34" charset="0"/>
              </a:rPr>
              <a:t>The root of the document</a:t>
            </a:r>
            <a:endParaRPr lang="en-US" sz="3200" dirty="0">
              <a:solidFill>
                <a:srgbClr val="00B0F0"/>
              </a:solidFill>
              <a:latin typeface="Gabriola" panose="04040605051002020D02" pitchFamily="82"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38644" y="768758"/>
            <a:ext cx="8315162" cy="5432739"/>
          </a:xfrm>
          <a:prstGeom prst="rect">
            <a:avLst/>
          </a:prstGeom>
        </p:spPr>
      </p:pic>
      <p:sp>
        <p:nvSpPr>
          <p:cNvPr id="3" name="TextBox 2"/>
          <p:cNvSpPr txBox="1"/>
          <p:nvPr/>
        </p:nvSpPr>
        <p:spPr>
          <a:xfrm>
            <a:off x="3902697" y="4741683"/>
            <a:ext cx="1046376" cy="1253764"/>
          </a:xfrm>
          <a:prstGeom prst="rect">
            <a:avLst/>
          </a:prstGeom>
          <a:noFill/>
          <a:ln w="38100">
            <a:solidFill>
              <a:srgbClr val="CB2980"/>
            </a:solidFill>
          </a:ln>
        </p:spPr>
        <p:txBody>
          <a:bodyPr wrap="square" rtlCol="0">
            <a:spAutoFit/>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72214032"/>
              </p:ext>
            </p:extLst>
          </p:nvPr>
        </p:nvGraphicFramePr>
        <p:xfrm>
          <a:off x="6532776" y="2969442"/>
          <a:ext cx="5542960" cy="3026004"/>
        </p:xfrm>
        <a:graphic>
          <a:graphicData uri="http://schemas.openxmlformats.org/drawingml/2006/table">
            <a:tbl>
              <a:tblPr firstRow="1" bandRow="1">
                <a:tableStyleId>{F5AB1C69-6EDB-4FF4-983F-18BD219EF322}</a:tableStyleId>
              </a:tblPr>
              <a:tblGrid>
                <a:gridCol w="1338605"/>
                <a:gridCol w="4204355"/>
              </a:tblGrid>
              <a:tr h="379312">
                <a:tc>
                  <a:txBody>
                    <a:bodyPr/>
                    <a:lstStyle/>
                    <a:p>
                      <a:r>
                        <a:rPr lang="en-US" dirty="0" smtClean="0">
                          <a:latin typeface="Arial" panose="020B0604020202020204" pitchFamily="34" charset="0"/>
                          <a:cs typeface="Arial" panose="020B0604020202020204" pitchFamily="34" charset="0"/>
                        </a:rPr>
                        <a:t>Root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tc>
              </a:tr>
              <a:tr h="661673">
                <a:tc>
                  <a:txBody>
                    <a:bodyPr/>
                    <a:lstStyle/>
                    <a:p>
                      <a:r>
                        <a:rPr lang="en-US" dirty="0" smtClean="0">
                          <a:latin typeface="Arial" panose="020B0604020202020204" pitchFamily="34" charset="0"/>
                          <a:cs typeface="Arial" panose="020B0604020202020204" pitchFamily="34" charset="0"/>
                        </a:rPr>
                        <a:t>version</a:t>
                      </a:r>
                      <a:endParaRPr lang="en-US" dirty="0">
                        <a:latin typeface="Arial" panose="020B0604020202020204" pitchFamily="34" charset="0"/>
                        <a:cs typeface="Arial" panose="020B0604020202020204" pitchFamily="34" charset="0"/>
                      </a:endParaRPr>
                    </a:p>
                  </a:txBody>
                  <a:tcPr/>
                </a:tc>
                <a:tc>
                  <a:txBody>
                    <a:bodyPr/>
                    <a:lstStyle/>
                    <a:p>
                      <a:r>
                        <a:rPr lang="en-US" sz="1800" kern="1200" dirty="0" smtClean="0">
                          <a:effectLst/>
                          <a:latin typeface="Arial" panose="020B0604020202020204" pitchFamily="34" charset="0"/>
                          <a:cs typeface="Arial" panose="020B0604020202020204" pitchFamily="34" charset="0"/>
                        </a:rPr>
                        <a:t>The version of the API, for example "v1". Its value is a string</a:t>
                      </a:r>
                      <a:endParaRPr lang="en-US" dirty="0">
                        <a:latin typeface="Arial" panose="020B0604020202020204" pitchFamily="34" charset="0"/>
                        <a:cs typeface="Arial" panose="020B0604020202020204" pitchFamily="34" charset="0"/>
                      </a:endParaRPr>
                    </a:p>
                  </a:txBody>
                  <a:tcPr/>
                </a:tc>
              </a:tr>
              <a:tr h="661673">
                <a:tc>
                  <a:txBody>
                    <a:bodyPr/>
                    <a:lstStyle/>
                    <a:p>
                      <a:r>
                        <a:rPr lang="en-US" dirty="0" err="1" smtClean="0">
                          <a:latin typeface="Arial" panose="020B0604020202020204" pitchFamily="34" charset="0"/>
                          <a:cs typeface="Arial" panose="020B0604020202020204" pitchFamily="34" charset="0"/>
                        </a:rPr>
                        <a:t>baseUri</a:t>
                      </a:r>
                      <a:endParaRPr lang="en-US" dirty="0">
                        <a:latin typeface="Arial" panose="020B0604020202020204" pitchFamily="34" charset="0"/>
                        <a:cs typeface="Arial" panose="020B0604020202020204" pitchFamily="34" charset="0"/>
                      </a:endParaRPr>
                    </a:p>
                  </a:txBody>
                  <a:tcPr/>
                </a:tc>
                <a:tc>
                  <a:txBody>
                    <a:bodyPr/>
                    <a:lstStyle/>
                    <a:p>
                      <a:r>
                        <a:rPr lang="en-US" sz="1800" kern="1200" dirty="0" smtClean="0">
                          <a:effectLst/>
                          <a:latin typeface="Arial" panose="020B0604020202020204" pitchFamily="34" charset="0"/>
                          <a:cs typeface="Arial" panose="020B0604020202020204" pitchFamily="34" charset="0"/>
                        </a:rPr>
                        <a:t>A URI that serves as the </a:t>
                      </a:r>
                      <a:r>
                        <a:rPr lang="en-US" sz="1800" u="none" strike="noStrike" kern="1200" dirty="0" smtClean="0">
                          <a:effectLst/>
                          <a:latin typeface="Arial" panose="020B0604020202020204" pitchFamily="34" charset="0"/>
                          <a:cs typeface="Arial" panose="020B0604020202020204" pitchFamily="34" charset="0"/>
                        </a:rPr>
                        <a:t>base for URIs</a:t>
                      </a:r>
                      <a:r>
                        <a:rPr lang="en-US" sz="1800" kern="1200" dirty="0" smtClean="0">
                          <a:effectLst/>
                          <a:latin typeface="Arial" panose="020B0604020202020204" pitchFamily="34" charset="0"/>
                          <a:cs typeface="Arial" panose="020B0604020202020204" pitchFamily="34" charset="0"/>
                        </a:rPr>
                        <a:t> of all resources</a:t>
                      </a:r>
                      <a:endParaRPr lang="en-US" dirty="0">
                        <a:latin typeface="Arial" panose="020B0604020202020204" pitchFamily="34" charset="0"/>
                        <a:cs typeface="Arial" panose="020B0604020202020204" pitchFamily="34" charset="0"/>
                      </a:endParaRPr>
                    </a:p>
                  </a:txBody>
                  <a:tcPr/>
                </a:tc>
              </a:tr>
              <a:tr h="661673">
                <a:tc>
                  <a:txBody>
                    <a:bodyPr/>
                    <a:lstStyle/>
                    <a:p>
                      <a:r>
                        <a:rPr lang="en-US" dirty="0" smtClean="0">
                          <a:latin typeface="Arial" panose="020B0604020202020204" pitchFamily="34" charset="0"/>
                          <a:cs typeface="Arial" panose="020B0604020202020204" pitchFamily="34" charset="0"/>
                        </a:rPr>
                        <a:t>protocols</a:t>
                      </a:r>
                      <a:endParaRPr lang="en-US" dirty="0">
                        <a:latin typeface="Arial" panose="020B0604020202020204" pitchFamily="34" charset="0"/>
                        <a:cs typeface="Arial" panose="020B0604020202020204" pitchFamily="34" charset="0"/>
                      </a:endParaRPr>
                    </a:p>
                  </a:txBody>
                  <a:tcPr/>
                </a:tc>
                <a:tc>
                  <a:txBody>
                    <a:bodyPr/>
                    <a:lstStyle/>
                    <a:p>
                      <a:r>
                        <a:rPr lang="en-US" sz="1800" kern="1200" dirty="0" smtClean="0">
                          <a:effectLst/>
                          <a:latin typeface="Arial" panose="020B0604020202020204" pitchFamily="34" charset="0"/>
                          <a:cs typeface="Arial" panose="020B0604020202020204" pitchFamily="34" charset="0"/>
                        </a:rPr>
                        <a:t>The </a:t>
                      </a:r>
                      <a:r>
                        <a:rPr lang="en-US" sz="1800" u="none" strike="noStrike" kern="1200" dirty="0" smtClean="0">
                          <a:effectLst/>
                          <a:latin typeface="Arial" panose="020B0604020202020204" pitchFamily="34" charset="0"/>
                          <a:cs typeface="Arial" panose="020B0604020202020204" pitchFamily="34" charset="0"/>
                        </a:rPr>
                        <a:t>protocols</a:t>
                      </a:r>
                      <a:r>
                        <a:rPr lang="en-US" sz="1800" kern="1200" dirty="0" smtClean="0">
                          <a:effectLst/>
                          <a:latin typeface="Arial" panose="020B0604020202020204" pitchFamily="34" charset="0"/>
                          <a:cs typeface="Arial" panose="020B0604020202020204" pitchFamily="34" charset="0"/>
                        </a:rPr>
                        <a:t> supported by the API</a:t>
                      </a:r>
                      <a:endParaRPr lang="en-US" dirty="0">
                        <a:latin typeface="Arial" panose="020B0604020202020204" pitchFamily="34" charset="0"/>
                        <a:cs typeface="Arial" panose="020B0604020202020204" pitchFamily="34" charset="0"/>
                      </a:endParaRPr>
                    </a:p>
                  </a:txBody>
                  <a:tcPr/>
                </a:tc>
              </a:tr>
              <a:tr h="661673">
                <a:tc>
                  <a:txBody>
                    <a:bodyPr/>
                    <a:lstStyle/>
                    <a:p>
                      <a:r>
                        <a:rPr lang="en-US" dirty="0" err="1" smtClean="0">
                          <a:latin typeface="Arial" panose="020B0604020202020204" pitchFamily="34" charset="0"/>
                          <a:cs typeface="Arial" panose="020B0604020202020204" pitchFamily="34" charset="0"/>
                        </a:rPr>
                        <a:t>mediaType</a:t>
                      </a:r>
                      <a:endParaRPr lang="en-US" dirty="0">
                        <a:latin typeface="Arial" panose="020B0604020202020204" pitchFamily="34" charset="0"/>
                        <a:cs typeface="Arial" panose="020B0604020202020204" pitchFamily="34" charset="0"/>
                      </a:endParaRPr>
                    </a:p>
                  </a:txBody>
                  <a:tcPr/>
                </a:tc>
                <a:tc>
                  <a:txBody>
                    <a:bodyPr/>
                    <a:lstStyle/>
                    <a:p>
                      <a:r>
                        <a:rPr lang="en-US" sz="1800" kern="1200" dirty="0" smtClean="0">
                          <a:effectLst/>
                          <a:latin typeface="Arial" panose="020B0604020202020204" pitchFamily="34" charset="0"/>
                          <a:cs typeface="Arial" panose="020B0604020202020204" pitchFamily="34" charset="0"/>
                        </a:rPr>
                        <a:t>The </a:t>
                      </a:r>
                      <a:r>
                        <a:rPr lang="en-US" sz="1800" u="none" strike="noStrike" kern="1200" dirty="0" smtClean="0">
                          <a:effectLst/>
                          <a:latin typeface="Arial" panose="020B0604020202020204" pitchFamily="34" charset="0"/>
                          <a:cs typeface="Arial" panose="020B0604020202020204" pitchFamily="34" charset="0"/>
                        </a:rPr>
                        <a:t>default media types</a:t>
                      </a:r>
                      <a:r>
                        <a:rPr lang="en-US" sz="1800" u="none" strike="noStrike" kern="1200" baseline="0" dirty="0" smtClean="0">
                          <a:effectLst/>
                          <a:latin typeface="Arial" panose="020B0604020202020204" pitchFamily="34" charset="0"/>
                          <a:cs typeface="Arial" panose="020B0604020202020204" pitchFamily="34" charset="0"/>
                        </a:rPr>
                        <a:t> </a:t>
                      </a:r>
                      <a:r>
                        <a:rPr lang="en-US" sz="1800" kern="1200" dirty="0" smtClean="0">
                          <a:effectLst/>
                          <a:latin typeface="Arial" panose="020B0604020202020204" pitchFamily="34" charset="0"/>
                          <a:cs typeface="Arial" panose="020B0604020202020204" pitchFamily="34" charset="0"/>
                        </a:rPr>
                        <a:t>to use for request and response bodies</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3434731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77052" y="0"/>
            <a:ext cx="4145158" cy="627391"/>
          </a:xfrm>
        </p:spPr>
        <p:txBody>
          <a:bodyPr>
            <a:normAutofit/>
          </a:bodyPr>
          <a:lstStyle/>
          <a:p>
            <a:r>
              <a:rPr lang="en-US" sz="3200" dirty="0" smtClean="0">
                <a:solidFill>
                  <a:srgbClr val="00B0F0"/>
                </a:solidFill>
                <a:latin typeface="Gabriola" panose="04040605051002020D02" pitchFamily="82" charset="0"/>
              </a:rPr>
              <a:t>Add a RAML resource</a:t>
            </a:r>
            <a:endParaRPr lang="en-US" sz="3200" dirty="0">
              <a:solidFill>
                <a:srgbClr val="00B0F0"/>
              </a:solidFill>
              <a:latin typeface="Gabriola" panose="04040605051002020D02" pitchFamily="82" charset="0"/>
            </a:endParaRPr>
          </a:p>
        </p:txBody>
      </p:sp>
      <p:sp>
        <p:nvSpPr>
          <p:cNvPr id="2" name="Rectangle 1"/>
          <p:cNvSpPr/>
          <p:nvPr/>
        </p:nvSpPr>
        <p:spPr>
          <a:xfrm>
            <a:off x="329938" y="763572"/>
            <a:ext cx="10388338" cy="1200329"/>
          </a:xfrm>
          <a:prstGeom prst="rect">
            <a:avLst/>
          </a:prstGeom>
        </p:spPr>
        <p:txBody>
          <a:bodyPr wrap="square">
            <a:spAutoFit/>
          </a:bodyPr>
          <a:lstStyle/>
          <a:p>
            <a:pPr marL="285750" indent="-285750">
              <a:buBlip>
                <a:blip r:embed="rId2"/>
              </a:buBlip>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Place the cursor on a new line of code at the end of the file.</a:t>
            </a:r>
          </a:p>
          <a:p>
            <a:pPr marL="285750" indent="-285750">
              <a:buBlip>
                <a:blip r:embed="rId2"/>
              </a:buBlip>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Add a resource called </a:t>
            </a:r>
            <a:r>
              <a:rPr lang="en-US" dirty="0" smtClean="0">
                <a:latin typeface="Arial" panose="020B0604020202020204" pitchFamily="34" charset="0"/>
                <a:cs typeface="Arial" panose="020B0604020202020204" pitchFamily="34" charset="0"/>
              </a:rPr>
              <a:t>users.</a:t>
            </a:r>
            <a:endParaRPr lang="en-US" dirty="0">
              <a:latin typeface="Arial" panose="020B0604020202020204" pitchFamily="34" charset="0"/>
              <a:cs typeface="Arial" panose="020B0604020202020204" pitchFamily="34" charset="0"/>
            </a:endParaRPr>
          </a:p>
          <a:p>
            <a:pPr marL="285750" indent="-285750">
              <a:buBlip>
                <a:blip r:embed="rId2"/>
              </a:buBlip>
            </a:pPr>
            <a:r>
              <a:rPr lang="en-US" dirty="0" smtClean="0">
                <a:latin typeface="Arial" panose="020B0604020202020204" pitchFamily="34" charset="0"/>
                <a:cs typeface="Arial" panose="020B0604020202020204" pitchFamily="34" charset="0"/>
              </a:rPr>
              <a:t>/users:</a:t>
            </a:r>
          </a:p>
          <a:p>
            <a:r>
              <a:rPr lang="en-US" dirty="0" smtClean="0">
                <a:latin typeface="Arial" panose="020B0604020202020204" pitchFamily="34" charset="0"/>
                <a:cs typeface="Arial" panose="020B0604020202020204" pitchFamily="34" charset="0"/>
              </a:rPr>
              <a:t>At the right-side of the window will be see the resource users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471340" y="2308715"/>
            <a:ext cx="9323109" cy="3971818"/>
          </a:xfrm>
          <a:prstGeom prst="rect">
            <a:avLst/>
          </a:prstGeom>
        </p:spPr>
      </p:pic>
      <p:sp>
        <p:nvSpPr>
          <p:cNvPr id="4" name="TextBox 3"/>
          <p:cNvSpPr txBox="1"/>
          <p:nvPr/>
        </p:nvSpPr>
        <p:spPr>
          <a:xfrm>
            <a:off x="5665509" y="5524107"/>
            <a:ext cx="961534" cy="490194"/>
          </a:xfrm>
          <a:prstGeom prst="rect">
            <a:avLst/>
          </a:prstGeom>
          <a:noFill/>
          <a:ln w="28575">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1118494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24186" y="0"/>
            <a:ext cx="3588977" cy="589684"/>
          </a:xfrm>
        </p:spPr>
        <p:txBody>
          <a:bodyPr>
            <a:normAutofit/>
          </a:bodyPr>
          <a:lstStyle/>
          <a:p>
            <a:r>
              <a:rPr lang="en-US" sz="3200" b="1" dirty="0">
                <a:solidFill>
                  <a:srgbClr val="00B0F0"/>
                </a:solidFill>
                <a:latin typeface="Gabriola" panose="04040605051002020D02" pitchFamily="82" charset="0"/>
              </a:rPr>
              <a:t>Add RAML methods</a:t>
            </a:r>
            <a:endParaRPr lang="en-US" sz="3200" dirty="0">
              <a:solidFill>
                <a:srgbClr val="00B0F0"/>
              </a:solidFill>
              <a:latin typeface="Gabriola" panose="04040605051002020D02" pitchFamily="82" charset="0"/>
            </a:endParaRPr>
          </a:p>
        </p:txBody>
      </p:sp>
      <p:sp>
        <p:nvSpPr>
          <p:cNvPr id="2" name="Rectangle 1"/>
          <p:cNvSpPr/>
          <p:nvPr/>
        </p:nvSpPr>
        <p:spPr>
          <a:xfrm>
            <a:off x="395925" y="952107"/>
            <a:ext cx="11594970" cy="3416320"/>
          </a:xfrm>
          <a:prstGeom prst="rect">
            <a:avLst/>
          </a:prstGeom>
        </p:spPr>
        <p:txBody>
          <a:bodyPr wrap="square">
            <a:spAutoFit/>
          </a:bodyPr>
          <a:lstStyle/>
          <a:p>
            <a:pPr marL="342900" indent="-342900">
              <a:lnSpc>
                <a:spcPct val="200000"/>
              </a:lnSpc>
              <a:buBlip>
                <a:blip r:embed="rId2"/>
              </a:buBlip>
            </a:pPr>
            <a:r>
              <a:rPr lang="en-US" dirty="0" smtClean="0">
                <a:solidFill>
                  <a:srgbClr val="595959"/>
                </a:solidFill>
                <a:latin typeface="ArialMT"/>
              </a:rPr>
              <a:t>In </a:t>
            </a:r>
            <a:r>
              <a:rPr lang="en-US" dirty="0">
                <a:solidFill>
                  <a:srgbClr val="595959"/>
                </a:solidFill>
                <a:latin typeface="ArialMT"/>
              </a:rPr>
              <a:t>the API Designer editor, go to a new line of code.</a:t>
            </a:r>
          </a:p>
          <a:p>
            <a:pPr marL="342900" indent="-342900">
              <a:lnSpc>
                <a:spcPct val="200000"/>
              </a:lnSpc>
              <a:buBlip>
                <a:blip r:embed="rId2"/>
              </a:buBlip>
            </a:pPr>
            <a:r>
              <a:rPr lang="en-US" dirty="0" smtClean="0">
                <a:solidFill>
                  <a:srgbClr val="595959"/>
                </a:solidFill>
                <a:latin typeface="ArialMT"/>
              </a:rPr>
              <a:t>Indent </a:t>
            </a:r>
            <a:r>
              <a:rPr lang="en-US" dirty="0">
                <a:solidFill>
                  <a:srgbClr val="595959"/>
                </a:solidFill>
                <a:latin typeface="ArialMT"/>
              </a:rPr>
              <a:t>by pressing the Tab key.</a:t>
            </a:r>
          </a:p>
          <a:p>
            <a:pPr marL="342900" indent="-342900">
              <a:lnSpc>
                <a:spcPct val="200000"/>
              </a:lnSpc>
              <a:buBlip>
                <a:blip r:embed="rId2"/>
              </a:buBlip>
            </a:pPr>
            <a:r>
              <a:rPr lang="en-US" dirty="0" smtClean="0">
                <a:solidFill>
                  <a:srgbClr val="595959"/>
                </a:solidFill>
                <a:latin typeface="ArialMT"/>
              </a:rPr>
              <a:t>Press </a:t>
            </a:r>
            <a:r>
              <a:rPr lang="en-US" dirty="0">
                <a:solidFill>
                  <a:srgbClr val="595959"/>
                </a:solidFill>
                <a:latin typeface="ArialMT"/>
              </a:rPr>
              <a:t>the G key and then the Enter key to add a get method.</a:t>
            </a:r>
          </a:p>
          <a:p>
            <a:pPr marL="342900" indent="-342900">
              <a:lnSpc>
                <a:spcPct val="200000"/>
              </a:lnSpc>
              <a:buBlip>
                <a:blip r:embed="rId2"/>
              </a:buBlip>
            </a:pPr>
            <a:r>
              <a:rPr lang="en-US" dirty="0" smtClean="0">
                <a:solidFill>
                  <a:srgbClr val="595959"/>
                </a:solidFill>
                <a:latin typeface="ArialMT"/>
              </a:rPr>
              <a:t>Look </a:t>
            </a:r>
            <a:r>
              <a:rPr lang="en-US" dirty="0">
                <a:solidFill>
                  <a:srgbClr val="595959"/>
                </a:solidFill>
                <a:latin typeface="ArialMT"/>
              </a:rPr>
              <a:t>at the </a:t>
            </a:r>
            <a:r>
              <a:rPr lang="en-US" dirty="0" smtClean="0">
                <a:solidFill>
                  <a:srgbClr val="595959"/>
                </a:solidFill>
                <a:latin typeface="ArialMT"/>
              </a:rPr>
              <a:t>right side window; </a:t>
            </a:r>
            <a:r>
              <a:rPr lang="en-US" dirty="0">
                <a:solidFill>
                  <a:srgbClr val="595959"/>
                </a:solidFill>
                <a:latin typeface="ArialMT"/>
              </a:rPr>
              <a:t>you should see a GET tab for the </a:t>
            </a:r>
            <a:r>
              <a:rPr lang="en-US" dirty="0" smtClean="0">
                <a:solidFill>
                  <a:srgbClr val="595959"/>
                </a:solidFill>
                <a:latin typeface="ArialMT"/>
              </a:rPr>
              <a:t>users resource</a:t>
            </a:r>
            <a:r>
              <a:rPr lang="en-US" dirty="0">
                <a:solidFill>
                  <a:srgbClr val="595959"/>
                </a:solidFill>
                <a:latin typeface="ArialMT"/>
              </a:rPr>
              <a:t>.</a:t>
            </a:r>
          </a:p>
          <a:p>
            <a:pPr marL="342900" indent="-342900">
              <a:lnSpc>
                <a:spcPct val="200000"/>
              </a:lnSpc>
              <a:buBlip>
                <a:blip r:embed="rId2"/>
              </a:buBlip>
            </a:pPr>
            <a:r>
              <a:rPr lang="en-US" dirty="0" smtClean="0">
                <a:solidFill>
                  <a:srgbClr val="595959"/>
                </a:solidFill>
                <a:latin typeface="ArialMT"/>
              </a:rPr>
              <a:t>In </a:t>
            </a:r>
            <a:r>
              <a:rPr lang="en-US" dirty="0">
                <a:solidFill>
                  <a:srgbClr val="595959"/>
                </a:solidFill>
                <a:latin typeface="ArialMT"/>
              </a:rPr>
              <a:t>the editor, press the Enter key and then the P key.</a:t>
            </a:r>
          </a:p>
          <a:p>
            <a:pPr marL="342900" indent="-342900">
              <a:lnSpc>
                <a:spcPct val="200000"/>
              </a:lnSpc>
              <a:buBlip>
                <a:blip r:embed="rId2"/>
              </a:buBlip>
            </a:pPr>
            <a:r>
              <a:rPr lang="en-US" dirty="0" smtClean="0">
                <a:solidFill>
                  <a:srgbClr val="595959"/>
                </a:solidFill>
                <a:latin typeface="ArialMT"/>
              </a:rPr>
              <a:t>In </a:t>
            </a:r>
            <a:r>
              <a:rPr lang="en-US" dirty="0">
                <a:solidFill>
                  <a:srgbClr val="595959"/>
                </a:solidFill>
                <a:latin typeface="ArialMT"/>
              </a:rPr>
              <a:t>the popup that appears, select post and then press Enter.</a:t>
            </a:r>
            <a:endParaRPr lang="en-US" dirty="0"/>
          </a:p>
        </p:txBody>
      </p:sp>
    </p:spTree>
    <p:extLst>
      <p:ext uri="{BB962C8B-B14F-4D97-AF65-F5344CB8AC3E}">
        <p14:creationId xmlns:p14="http://schemas.microsoft.com/office/powerpoint/2010/main" val="4114080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03675" y="65988"/>
            <a:ext cx="4465670" cy="438855"/>
          </a:xfrm>
        </p:spPr>
        <p:txBody>
          <a:bodyPr>
            <a:noAutofit/>
          </a:bodyPr>
          <a:lstStyle/>
          <a:p>
            <a:r>
              <a:rPr lang="en-US" sz="3200" dirty="0">
                <a:solidFill>
                  <a:srgbClr val="00B0F0"/>
                </a:solidFill>
                <a:latin typeface="Gabriola" panose="04040605051002020D02" pitchFamily="82" charset="0"/>
              </a:rPr>
              <a:t>Add RAML </a:t>
            </a:r>
            <a:r>
              <a:rPr lang="en-US" sz="3200" dirty="0" smtClean="0">
                <a:solidFill>
                  <a:srgbClr val="00B0F0"/>
                </a:solidFill>
                <a:latin typeface="Gabriola" panose="04040605051002020D02" pitchFamily="82" charset="0"/>
              </a:rPr>
              <a:t>methods Contd..</a:t>
            </a:r>
            <a:endParaRPr lang="en-US" sz="3200" dirty="0"/>
          </a:p>
        </p:txBody>
      </p:sp>
      <p:pic>
        <p:nvPicPr>
          <p:cNvPr id="3" name="Picture 2"/>
          <p:cNvPicPr>
            <a:picLocks noChangeAspect="1"/>
          </p:cNvPicPr>
          <p:nvPr/>
        </p:nvPicPr>
        <p:blipFill>
          <a:blip r:embed="rId2"/>
          <a:stretch>
            <a:fillRect/>
          </a:stretch>
        </p:blipFill>
        <p:spPr>
          <a:xfrm>
            <a:off x="-197475" y="825355"/>
            <a:ext cx="11978587" cy="5141812"/>
          </a:xfrm>
          <a:prstGeom prst="rect">
            <a:avLst/>
          </a:prstGeom>
        </p:spPr>
      </p:pic>
      <p:sp>
        <p:nvSpPr>
          <p:cNvPr id="2" name="TextBox 1"/>
          <p:cNvSpPr txBox="1"/>
          <p:nvPr/>
        </p:nvSpPr>
        <p:spPr>
          <a:xfrm>
            <a:off x="7814821" y="3303557"/>
            <a:ext cx="2432115" cy="1319753"/>
          </a:xfrm>
          <a:prstGeom prst="rect">
            <a:avLst/>
          </a:prstGeom>
          <a:noFill/>
          <a:ln w="38100">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1119444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54503" y="0"/>
            <a:ext cx="4295988" cy="863061"/>
          </a:xfrm>
        </p:spPr>
        <p:txBody>
          <a:bodyPr>
            <a:noAutofit/>
          </a:bodyPr>
          <a:lstStyle/>
          <a:p>
            <a:r>
              <a:rPr lang="en-US" sz="3200" dirty="0" smtClean="0">
                <a:solidFill>
                  <a:srgbClr val="00B0F0"/>
                </a:solidFill>
                <a:latin typeface="Gabriola" panose="04040605051002020D02" pitchFamily="82" charset="0"/>
                <a:cs typeface="Arial" panose="020B0604020202020204" pitchFamily="34" charset="0"/>
              </a:rPr>
              <a:t>Add a nested RAML resource</a:t>
            </a:r>
            <a:endParaRPr lang="en-US" sz="3200" dirty="0">
              <a:solidFill>
                <a:srgbClr val="00B0F0"/>
              </a:solidFill>
              <a:latin typeface="Gabriola" panose="04040605051002020D02" pitchFamily="82" charset="0"/>
              <a:cs typeface="Arial" panose="020B0604020202020204" pitchFamily="34" charset="0"/>
            </a:endParaRPr>
          </a:p>
        </p:txBody>
      </p:sp>
      <p:sp>
        <p:nvSpPr>
          <p:cNvPr id="2" name="Rectangle 1"/>
          <p:cNvSpPr/>
          <p:nvPr/>
        </p:nvSpPr>
        <p:spPr>
          <a:xfrm>
            <a:off x="691299" y="692821"/>
            <a:ext cx="10639719" cy="923330"/>
          </a:xfrm>
          <a:prstGeom prst="rect">
            <a:avLst/>
          </a:prstGeom>
        </p:spPr>
        <p:txBody>
          <a:bodyPr wrap="square">
            <a:spAutoFit/>
          </a:bodyPr>
          <a:lstStyle/>
          <a:p>
            <a:pPr marL="285750" indent="-285750">
              <a:buBlip>
                <a:blip r:embed="rId2"/>
              </a:buBlip>
            </a:pPr>
            <a:r>
              <a:rPr lang="en-US" dirty="0" smtClean="0">
                <a:solidFill>
                  <a:srgbClr val="595959"/>
                </a:solidFill>
                <a:latin typeface="ArialMT"/>
              </a:rPr>
              <a:t>In </a:t>
            </a:r>
            <a:r>
              <a:rPr lang="en-US" dirty="0">
                <a:solidFill>
                  <a:srgbClr val="595959"/>
                </a:solidFill>
                <a:latin typeface="ArialMT"/>
              </a:rPr>
              <a:t>the editor, press Enter twice.</a:t>
            </a:r>
          </a:p>
          <a:p>
            <a:pPr marL="285750" indent="-285750">
              <a:buBlip>
                <a:blip r:embed="rId2"/>
              </a:buBlip>
            </a:pPr>
            <a:r>
              <a:rPr lang="en-US" dirty="0" smtClean="0">
                <a:solidFill>
                  <a:srgbClr val="595959"/>
                </a:solidFill>
                <a:latin typeface="ArialMT"/>
              </a:rPr>
              <a:t>Make </a:t>
            </a:r>
            <a:r>
              <a:rPr lang="en-US" dirty="0">
                <a:solidFill>
                  <a:srgbClr val="595959"/>
                </a:solidFill>
                <a:latin typeface="ArialMT"/>
              </a:rPr>
              <a:t>sure you are still under the </a:t>
            </a:r>
            <a:r>
              <a:rPr lang="en-US" dirty="0" smtClean="0">
                <a:solidFill>
                  <a:srgbClr val="595959"/>
                </a:solidFill>
                <a:latin typeface="ArialMT"/>
              </a:rPr>
              <a:t>users </a:t>
            </a:r>
            <a:r>
              <a:rPr lang="en-US" dirty="0">
                <a:solidFill>
                  <a:srgbClr val="595959"/>
                </a:solidFill>
                <a:latin typeface="ArialMT"/>
              </a:rPr>
              <a:t>resource (at the same indentation as the methods).</a:t>
            </a:r>
          </a:p>
          <a:p>
            <a:pPr marL="285750" indent="-285750">
              <a:buBlip>
                <a:blip r:embed="rId2"/>
              </a:buBlip>
            </a:pPr>
            <a:r>
              <a:rPr lang="en-US" dirty="0" smtClean="0">
                <a:solidFill>
                  <a:srgbClr val="595959"/>
                </a:solidFill>
                <a:latin typeface="ArialMT"/>
              </a:rPr>
              <a:t>Add </a:t>
            </a:r>
            <a:r>
              <a:rPr lang="en-US" dirty="0">
                <a:solidFill>
                  <a:srgbClr val="595959"/>
                </a:solidFill>
                <a:latin typeface="ArialMT"/>
              </a:rPr>
              <a:t>a nested resource for a </a:t>
            </a:r>
            <a:r>
              <a:rPr lang="en-US" dirty="0" smtClean="0">
                <a:solidFill>
                  <a:srgbClr val="595959"/>
                </a:solidFill>
                <a:latin typeface="ArialMT"/>
              </a:rPr>
              <a:t>user </a:t>
            </a:r>
            <a:r>
              <a:rPr lang="en-US" dirty="0">
                <a:solidFill>
                  <a:srgbClr val="595959"/>
                </a:solidFill>
                <a:latin typeface="ArialMT"/>
              </a:rPr>
              <a:t>with a particular ID.</a:t>
            </a:r>
            <a:endParaRPr lang="en-US" dirty="0"/>
          </a:p>
        </p:txBody>
      </p:sp>
      <p:pic>
        <p:nvPicPr>
          <p:cNvPr id="3" name="Picture 2"/>
          <p:cNvPicPr>
            <a:picLocks noChangeAspect="1"/>
          </p:cNvPicPr>
          <p:nvPr/>
        </p:nvPicPr>
        <p:blipFill>
          <a:blip r:embed="rId3"/>
          <a:stretch>
            <a:fillRect/>
          </a:stretch>
        </p:blipFill>
        <p:spPr>
          <a:xfrm>
            <a:off x="197963" y="1689924"/>
            <a:ext cx="11415860" cy="4399428"/>
          </a:xfrm>
          <a:prstGeom prst="rect">
            <a:avLst/>
          </a:prstGeom>
        </p:spPr>
      </p:pic>
      <p:sp>
        <p:nvSpPr>
          <p:cNvPr id="4" name="TextBox 3"/>
          <p:cNvSpPr txBox="1"/>
          <p:nvPr/>
        </p:nvSpPr>
        <p:spPr>
          <a:xfrm>
            <a:off x="8323868" y="4411744"/>
            <a:ext cx="1225485" cy="923827"/>
          </a:xfrm>
          <a:prstGeom prst="rect">
            <a:avLst/>
          </a:prstGeom>
          <a:noFill/>
          <a:ln w="38100">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1883602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8322" y="0"/>
            <a:ext cx="4182866" cy="533123"/>
          </a:xfrm>
        </p:spPr>
        <p:txBody>
          <a:bodyPr>
            <a:normAutofit/>
          </a:bodyPr>
          <a:lstStyle/>
          <a:p>
            <a:r>
              <a:rPr lang="en-US" sz="3200" dirty="0">
                <a:solidFill>
                  <a:srgbClr val="00B0F0"/>
                </a:solidFill>
                <a:latin typeface="Gabriola" panose="04040605051002020D02" pitchFamily="82" charset="0"/>
              </a:rPr>
              <a:t>Add a query parameter</a:t>
            </a:r>
          </a:p>
        </p:txBody>
      </p:sp>
      <p:sp>
        <p:nvSpPr>
          <p:cNvPr id="2" name="Rectangle 1"/>
          <p:cNvSpPr/>
          <p:nvPr/>
        </p:nvSpPr>
        <p:spPr>
          <a:xfrm>
            <a:off x="584462" y="659877"/>
            <a:ext cx="10463753" cy="923330"/>
          </a:xfrm>
          <a:prstGeom prst="rect">
            <a:avLst/>
          </a:prstGeom>
        </p:spPr>
        <p:txBody>
          <a:bodyPr wrap="square">
            <a:spAutoFit/>
          </a:bodyPr>
          <a:lstStyle/>
          <a:p>
            <a:pPr marL="285750" indent="-285750">
              <a:buBlip>
                <a:blip r:embed="rId2"/>
              </a:buBlip>
            </a:pPr>
            <a:r>
              <a:rPr lang="en-US" dirty="0">
                <a:latin typeface="Arial" panose="020B0604020202020204" pitchFamily="34" charset="0"/>
                <a:cs typeface="Arial" panose="020B0604020202020204" pitchFamily="34" charset="0"/>
              </a:rPr>
              <a:t>In the editor, indent under the </a:t>
            </a:r>
            <a:r>
              <a:rPr lang="en-US" dirty="0" smtClean="0">
                <a:latin typeface="Arial" panose="020B0604020202020204" pitchFamily="34" charset="0"/>
                <a:cs typeface="Arial" panose="020B0604020202020204" pitchFamily="34" charset="0"/>
              </a:rPr>
              <a:t>/users </a:t>
            </a:r>
            <a:r>
              <a:rPr lang="en-US" dirty="0">
                <a:latin typeface="Arial" panose="020B0604020202020204" pitchFamily="34" charset="0"/>
                <a:cs typeface="Arial" panose="020B0604020202020204" pitchFamily="34" charset="0"/>
              </a:rPr>
              <a:t>get method (not the </a:t>
            </a:r>
            <a:r>
              <a:rPr lang="en-US" dirty="0" smtClean="0">
                <a:latin typeface="Arial" panose="020B0604020202020204" pitchFamily="34" charset="0"/>
                <a:cs typeface="Arial" panose="020B0604020202020204" pitchFamily="34" charset="0"/>
              </a:rPr>
              <a:t>/users</a:t>
            </a:r>
            <a:r>
              <a:rPr lang="en-US" dirty="0">
                <a:latin typeface="Arial" panose="020B0604020202020204" pitchFamily="34" charset="0"/>
                <a:cs typeface="Arial" panose="020B0604020202020204" pitchFamily="34" charset="0"/>
              </a:rPr>
              <a:t>/{ID} get method).</a:t>
            </a:r>
          </a:p>
          <a:p>
            <a:pPr marL="285750" indent="-285750">
              <a:buBlip>
                <a:blip r:embed="rId2"/>
              </a:buBlip>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the API Designer </a:t>
            </a:r>
            <a:r>
              <a:rPr lang="en-US" dirty="0" smtClean="0">
                <a:latin typeface="Arial" panose="020B0604020202020204" pitchFamily="34" charset="0"/>
                <a:cs typeface="Arial" panose="020B0604020202020204" pitchFamily="34" charset="0"/>
              </a:rPr>
              <a:t>click </a:t>
            </a:r>
            <a:r>
              <a:rPr lang="en-US" dirty="0" err="1">
                <a:latin typeface="Arial" panose="020B0604020202020204" pitchFamily="34" charset="0"/>
                <a:cs typeface="Arial" panose="020B0604020202020204" pitchFamily="34" charset="0"/>
              </a:rPr>
              <a:t>queryParameters</a:t>
            </a:r>
            <a:r>
              <a:rPr lang="en-US" dirty="0" smtClean="0">
                <a:latin typeface="Arial" panose="020B0604020202020204" pitchFamily="34" charset="0"/>
                <a:cs typeface="Arial" panose="020B0604020202020204" pitchFamily="34" charset="0"/>
              </a:rPr>
              <a:t>.</a:t>
            </a:r>
          </a:p>
          <a:p>
            <a:pPr marL="285750" indent="-285750">
              <a:buBlip>
                <a:blip r:embed="rId2"/>
              </a:buBlip>
            </a:pPr>
            <a:r>
              <a:rPr lang="en-US" dirty="0">
                <a:latin typeface="Arial" panose="020B0604020202020204" pitchFamily="34" charset="0"/>
                <a:cs typeface="Arial" panose="020B0604020202020204" pitchFamily="34" charset="0"/>
              </a:rPr>
              <a:t>Indent and add a key named </a:t>
            </a:r>
            <a:r>
              <a:rPr lang="en-US" dirty="0" smtClean="0">
                <a:latin typeface="Arial" panose="020B0604020202020204" pitchFamily="34" charset="0"/>
                <a:cs typeface="Arial" panose="020B0604020202020204" pitchFamily="34" charset="0"/>
              </a:rPr>
              <a:t>name</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45097" y="1709961"/>
            <a:ext cx="11739534" cy="4795459"/>
          </a:xfrm>
          <a:prstGeom prst="rect">
            <a:avLst/>
          </a:prstGeom>
        </p:spPr>
      </p:pic>
    </p:spTree>
    <p:extLst>
      <p:ext uri="{BB962C8B-B14F-4D97-AF65-F5344CB8AC3E}">
        <p14:creationId xmlns:p14="http://schemas.microsoft.com/office/powerpoint/2010/main" val="1277376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58199" y="0"/>
            <a:ext cx="4465670" cy="749940"/>
          </a:xfrm>
        </p:spPr>
        <p:txBody>
          <a:bodyPr>
            <a:normAutofit/>
          </a:bodyPr>
          <a:lstStyle/>
          <a:p>
            <a:r>
              <a:rPr lang="en-US" sz="3200" dirty="0" smtClean="0">
                <a:solidFill>
                  <a:srgbClr val="00B0F0"/>
                </a:solidFill>
                <a:latin typeface="Gabriola" panose="04040605051002020D02" pitchFamily="82" charset="0"/>
              </a:rPr>
              <a:t>Calling an API </a:t>
            </a:r>
            <a:r>
              <a:rPr lang="en-US" sz="3200" dirty="0">
                <a:solidFill>
                  <a:srgbClr val="00B0F0"/>
                </a:solidFill>
                <a:latin typeface="Gabriola" panose="04040605051002020D02" pitchFamily="82" charset="0"/>
              </a:rPr>
              <a:t>method</a:t>
            </a:r>
          </a:p>
        </p:txBody>
      </p:sp>
      <p:pic>
        <p:nvPicPr>
          <p:cNvPr id="2" name="Picture 1"/>
          <p:cNvPicPr>
            <a:picLocks noChangeAspect="1"/>
          </p:cNvPicPr>
          <p:nvPr/>
        </p:nvPicPr>
        <p:blipFill>
          <a:blip r:embed="rId2"/>
          <a:stretch>
            <a:fillRect/>
          </a:stretch>
        </p:blipFill>
        <p:spPr>
          <a:xfrm>
            <a:off x="0" y="669303"/>
            <a:ext cx="11596741" cy="4665356"/>
          </a:xfrm>
          <a:prstGeom prst="rect">
            <a:avLst/>
          </a:prstGeom>
        </p:spPr>
      </p:pic>
      <p:sp>
        <p:nvSpPr>
          <p:cNvPr id="3" name="TextBox 2"/>
          <p:cNvSpPr txBox="1"/>
          <p:nvPr/>
        </p:nvSpPr>
        <p:spPr>
          <a:xfrm>
            <a:off x="782424" y="4213781"/>
            <a:ext cx="8219335"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Click on try you will be prompted for a </a:t>
            </a:r>
            <a:r>
              <a:rPr lang="en-US" dirty="0" err="1" smtClean="0">
                <a:latin typeface="Arial" panose="020B0604020202020204" pitchFamily="34" charset="0"/>
                <a:cs typeface="Arial" panose="020B0604020202020204" pitchFamily="34" charset="0"/>
              </a:rPr>
              <a:t>url</a:t>
            </a:r>
            <a:r>
              <a:rPr lang="en-US" dirty="0" smtClean="0">
                <a:latin typeface="Arial" panose="020B0604020202020204" pitchFamily="34" charset="0"/>
                <a:cs typeface="Arial" panose="020B0604020202020204" pitchFamily="34" charset="0"/>
              </a:rPr>
              <a:t>. Since the mocking service is not enabled there is no </a:t>
            </a:r>
            <a:r>
              <a:rPr lang="en-US" dirty="0" err="1" smtClean="0">
                <a:latin typeface="Arial" panose="020B0604020202020204" pitchFamily="34" charset="0"/>
                <a:cs typeface="Arial" panose="020B0604020202020204" pitchFamily="34" charset="0"/>
              </a:rPr>
              <a:t>baseUri</a:t>
            </a:r>
            <a:r>
              <a:rPr lang="en-US" dirty="0" smtClean="0">
                <a:latin typeface="Arial" panose="020B0604020202020204" pitchFamily="34" charset="0"/>
                <a:cs typeface="Arial" panose="020B0604020202020204" pitchFamily="34" charset="0"/>
              </a:rPr>
              <a:t> .Enable the mocking service on top right corner.</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9417377" y="1121789"/>
            <a:ext cx="2347275" cy="471341"/>
          </a:xfrm>
          <a:prstGeom prst="rect">
            <a:avLst/>
          </a:prstGeom>
          <a:noFill/>
          <a:ln w="38100">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30546623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07369" y="84302"/>
            <a:ext cx="3918915" cy="603855"/>
          </a:xfrm>
        </p:spPr>
        <p:txBody>
          <a:bodyPr>
            <a:normAutofit/>
          </a:bodyPr>
          <a:lstStyle/>
          <a:p>
            <a:r>
              <a:rPr lang="en-US" sz="3200" dirty="0">
                <a:solidFill>
                  <a:srgbClr val="00B0F0"/>
                </a:solidFill>
                <a:latin typeface="Gabriola" panose="04040605051002020D02" pitchFamily="82" charset="0"/>
              </a:rPr>
              <a:t>Calling an API </a:t>
            </a:r>
            <a:r>
              <a:rPr lang="en-US" sz="3200" dirty="0" smtClean="0">
                <a:solidFill>
                  <a:srgbClr val="00B0F0"/>
                </a:solidFill>
                <a:latin typeface="Gabriola" panose="04040605051002020D02" pitchFamily="82" charset="0"/>
              </a:rPr>
              <a:t>method Contd..</a:t>
            </a:r>
            <a:endParaRPr lang="en-US" dirty="0"/>
          </a:p>
        </p:txBody>
      </p:sp>
      <p:pic>
        <p:nvPicPr>
          <p:cNvPr id="2" name="Picture 1"/>
          <p:cNvPicPr>
            <a:picLocks noChangeAspect="1"/>
          </p:cNvPicPr>
          <p:nvPr/>
        </p:nvPicPr>
        <p:blipFill>
          <a:blip r:embed="rId2"/>
          <a:stretch>
            <a:fillRect/>
          </a:stretch>
        </p:blipFill>
        <p:spPr>
          <a:xfrm>
            <a:off x="292231" y="961534"/>
            <a:ext cx="11676878" cy="4018706"/>
          </a:xfrm>
          <a:prstGeom prst="rect">
            <a:avLst/>
          </a:prstGeom>
        </p:spPr>
      </p:pic>
      <p:sp>
        <p:nvSpPr>
          <p:cNvPr id="3" name="TextBox 2"/>
          <p:cNvSpPr txBox="1"/>
          <p:nvPr/>
        </p:nvSpPr>
        <p:spPr>
          <a:xfrm>
            <a:off x="3921550" y="1593131"/>
            <a:ext cx="4185501" cy="537328"/>
          </a:xfrm>
          <a:prstGeom prst="rect">
            <a:avLst/>
          </a:prstGeom>
          <a:noFill/>
          <a:ln w="28575">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1453632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61885" y="176030"/>
            <a:ext cx="2042983" cy="654101"/>
          </a:xfrm>
        </p:spPr>
        <p:txBody>
          <a:bodyPr>
            <a:noAutofit/>
          </a:bodyPr>
          <a:lstStyle/>
          <a:p>
            <a:r>
              <a:rPr lang="en-US" sz="3200" dirty="0" smtClean="0">
                <a:solidFill>
                  <a:srgbClr val="00B0F0"/>
                </a:solidFill>
                <a:latin typeface="Gabriola" panose="04040605051002020D02" pitchFamily="82" charset="0"/>
              </a:rPr>
              <a:t>Test /users</a:t>
            </a:r>
            <a:endParaRPr lang="en-US" sz="3200" dirty="0">
              <a:solidFill>
                <a:srgbClr val="00B0F0"/>
              </a:solidFill>
              <a:latin typeface="Gabriola" panose="04040605051002020D02" pitchFamily="82" charset="0"/>
            </a:endParaRPr>
          </a:p>
        </p:txBody>
      </p:sp>
      <p:pic>
        <p:nvPicPr>
          <p:cNvPr id="2" name="Picture 1"/>
          <p:cNvPicPr>
            <a:picLocks noChangeAspect="1"/>
          </p:cNvPicPr>
          <p:nvPr/>
        </p:nvPicPr>
        <p:blipFill>
          <a:blip r:embed="rId2"/>
          <a:stretch>
            <a:fillRect/>
          </a:stretch>
        </p:blipFill>
        <p:spPr>
          <a:xfrm>
            <a:off x="329937" y="1100101"/>
            <a:ext cx="10991654" cy="5165316"/>
          </a:xfrm>
          <a:prstGeom prst="rect">
            <a:avLst/>
          </a:prstGeom>
        </p:spPr>
      </p:pic>
      <p:sp>
        <p:nvSpPr>
          <p:cNvPr id="3" name="TextBox 2"/>
          <p:cNvSpPr txBox="1"/>
          <p:nvPr/>
        </p:nvSpPr>
        <p:spPr>
          <a:xfrm>
            <a:off x="7720553" y="5439266"/>
            <a:ext cx="3016577" cy="725864"/>
          </a:xfrm>
          <a:prstGeom prst="rect">
            <a:avLst/>
          </a:prstGeom>
          <a:noFill/>
          <a:ln w="38100">
            <a:solidFill>
              <a:srgbClr val="CB2980"/>
            </a:solidFill>
          </a:ln>
        </p:spPr>
        <p:txBody>
          <a:bodyPr wrap="square" rtlCol="0">
            <a:spAutoFit/>
          </a:bodyPr>
          <a:lstStyle/>
          <a:p>
            <a:endParaRPr lang="en-US" dirty="0"/>
          </a:p>
        </p:txBody>
      </p:sp>
      <p:sp>
        <p:nvSpPr>
          <p:cNvPr id="11" name="Chevron 10"/>
          <p:cNvSpPr/>
          <p:nvPr/>
        </p:nvSpPr>
        <p:spPr>
          <a:xfrm>
            <a:off x="5495828" y="4486474"/>
            <a:ext cx="2395642" cy="424891"/>
          </a:xfrm>
          <a:prstGeom prst="chevron">
            <a:avLst/>
          </a:prstGeom>
          <a:solidFill>
            <a:srgbClr val="2C004B"/>
          </a:solidFill>
          <a:ln w="57150">
            <a:solidFill>
              <a:srgbClr val="E6E7E7"/>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r>
              <a:rPr lang="en-US" dirty="0" smtClean="0">
                <a:latin typeface="Arial" panose="020B0604020202020204" pitchFamily="34" charset="0"/>
                <a:cs typeface="Arial" panose="020B0604020202020204" pitchFamily="34" charset="0"/>
              </a:rPr>
              <a:t> Status Code</a:t>
            </a:r>
            <a:endParaRPr lang="en-US" dirty="0">
              <a:latin typeface="Arial" panose="020B0604020202020204" pitchFamily="34" charset="0"/>
              <a:cs typeface="Arial" panose="020B0604020202020204" pitchFamily="34" charset="0"/>
            </a:endParaRPr>
          </a:p>
        </p:txBody>
      </p:sp>
      <p:grpSp>
        <p:nvGrpSpPr>
          <p:cNvPr id="13" name="Group 12"/>
          <p:cNvGrpSpPr/>
          <p:nvPr/>
        </p:nvGrpSpPr>
        <p:grpSpPr>
          <a:xfrm>
            <a:off x="5184742" y="5478348"/>
            <a:ext cx="2535811" cy="517099"/>
            <a:chOff x="5836704" y="0"/>
            <a:chExt cx="3241135" cy="647700"/>
          </a:xfrm>
        </p:grpSpPr>
        <p:sp>
          <p:nvSpPr>
            <p:cNvPr id="14" name="Chevron 13"/>
            <p:cNvSpPr/>
            <p:nvPr/>
          </p:nvSpPr>
          <p:spPr>
            <a:xfrm>
              <a:off x="5836704" y="0"/>
              <a:ext cx="3241135" cy="647700"/>
            </a:xfrm>
            <a:prstGeom prst="chevron">
              <a:avLst/>
            </a:prstGeom>
            <a:solidFill>
              <a:srgbClr val="2C004B"/>
            </a:solidFill>
            <a:ln w="57150">
              <a:solidFill>
                <a:srgbClr val="E6E7E7"/>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Chevron 4"/>
            <p:cNvSpPr/>
            <p:nvPr/>
          </p:nvSpPr>
          <p:spPr>
            <a:xfrm>
              <a:off x="6160554" y="0"/>
              <a:ext cx="2593435" cy="6477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r>
                <a:rPr lang="en-US" dirty="0">
                  <a:solidFill>
                    <a:schemeClr val="bg1"/>
                  </a:solidFill>
                  <a:latin typeface="Arial" panose="020B0604020202020204" pitchFamily="34" charset="0"/>
                  <a:cs typeface="Arial" panose="020B0604020202020204" pitchFamily="34" charset="0"/>
                </a:rPr>
                <a:t>Response body</a:t>
              </a:r>
            </a:p>
          </p:txBody>
        </p:sp>
      </p:grpSp>
      <p:sp>
        <p:nvSpPr>
          <p:cNvPr id="16" name="TextBox 15"/>
          <p:cNvSpPr txBox="1"/>
          <p:nvPr/>
        </p:nvSpPr>
        <p:spPr>
          <a:xfrm>
            <a:off x="7891470" y="4486474"/>
            <a:ext cx="1695590" cy="500305"/>
          </a:xfrm>
          <a:prstGeom prst="rect">
            <a:avLst/>
          </a:prstGeom>
          <a:noFill/>
          <a:ln w="28575">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3976629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8106" y="-24944"/>
            <a:ext cx="3774112" cy="618174"/>
          </a:xfrm>
        </p:spPr>
        <p:txBody>
          <a:bodyPr>
            <a:normAutofit fontScale="90000"/>
          </a:bodyPr>
          <a:lstStyle/>
          <a:p>
            <a:r>
              <a:rPr lang="en-US" sz="3200" dirty="0" smtClean="0">
                <a:solidFill>
                  <a:srgbClr val="00B0F0"/>
                </a:solidFill>
                <a:latin typeface="Gabriola" panose="04040605051002020D02" pitchFamily="82" charset="0"/>
              </a:rPr>
              <a:t>Introduction to RAML</a:t>
            </a:r>
            <a:br>
              <a:rPr lang="en-US" sz="3200" dirty="0" smtClean="0">
                <a:solidFill>
                  <a:srgbClr val="00B0F0"/>
                </a:solidFill>
                <a:latin typeface="Gabriola" panose="04040605051002020D02" pitchFamily="82" charset="0"/>
              </a:rPr>
            </a:br>
            <a:endParaRPr lang="en-US" sz="3200" dirty="0">
              <a:solidFill>
                <a:srgbClr val="00B0F0"/>
              </a:solidFill>
              <a:latin typeface="Gabriola" panose="04040605051002020D02" pitchFamily="82" charset="0"/>
            </a:endParaRPr>
          </a:p>
        </p:txBody>
      </p:sp>
      <p:sp>
        <p:nvSpPr>
          <p:cNvPr id="4" name="Rectangle 3"/>
          <p:cNvSpPr/>
          <p:nvPr/>
        </p:nvSpPr>
        <p:spPr>
          <a:xfrm>
            <a:off x="301055" y="717776"/>
            <a:ext cx="11594969" cy="369332"/>
          </a:xfrm>
          <a:prstGeom prst="rect">
            <a:avLst/>
          </a:prstGeom>
        </p:spPr>
        <p:txBody>
          <a:bodyPr wrap="square">
            <a:spAutoFit/>
          </a:bodyPr>
          <a:lstStyle/>
          <a:p>
            <a:pPr>
              <a:spcAft>
                <a:spcPts val="1500"/>
              </a:spcAft>
            </a:pPr>
            <a:endParaRPr lang="en-US" dirty="0">
              <a:solidFill>
                <a:srgbClr val="000000"/>
              </a:solidFill>
              <a:latin typeface="Arial" panose="020B0604020202020204" pitchFamily="34" charset="0"/>
              <a:cs typeface="Arial" panose="020B0604020202020204" pitchFamily="34" charset="0"/>
            </a:endParaRPr>
          </a:p>
        </p:txBody>
      </p:sp>
      <p:sp>
        <p:nvSpPr>
          <p:cNvPr id="2" name="Rectangle 1"/>
          <p:cNvSpPr/>
          <p:nvPr/>
        </p:nvSpPr>
        <p:spPr>
          <a:xfrm>
            <a:off x="483908" y="681408"/>
            <a:ext cx="11638962" cy="5909310"/>
          </a:xfrm>
          <a:prstGeom prst="rect">
            <a:avLst/>
          </a:prstGeom>
        </p:spPr>
        <p:txBody>
          <a:bodyPr wrap="square">
            <a:spAutoFit/>
          </a:bodyPr>
          <a:lstStyle/>
          <a:p>
            <a:pPr>
              <a:lnSpc>
                <a:spcPct val="150000"/>
              </a:lnSpc>
            </a:pPr>
            <a:r>
              <a:rPr lang="en-US" b="1" dirty="0">
                <a:solidFill>
                  <a:srgbClr val="CB2980"/>
                </a:solidFill>
                <a:latin typeface="Arial" panose="020B0604020202020204" pitchFamily="34" charset="0"/>
                <a:cs typeface="Arial" panose="020B0604020202020204" pitchFamily="34" charset="0"/>
              </a:rPr>
              <a:t>WHAT IS RAML?</a:t>
            </a:r>
          </a:p>
          <a:p>
            <a:pPr>
              <a:lnSpc>
                <a:spcPct val="150000"/>
              </a:lnSpc>
            </a:pPr>
            <a:r>
              <a:rPr lang="en-US" b="0" i="0" dirty="0" smtClean="0">
                <a:solidFill>
                  <a:srgbClr val="333333"/>
                </a:solidFill>
                <a:effectLst/>
                <a:latin typeface="Arial" panose="020B0604020202020204" pitchFamily="34" charset="0"/>
              </a:rPr>
              <a:t>RAML stands for </a:t>
            </a:r>
            <a:r>
              <a:rPr lang="en-US" b="1" i="0" dirty="0" smtClean="0">
                <a:solidFill>
                  <a:srgbClr val="333333"/>
                </a:solidFill>
                <a:effectLst/>
                <a:latin typeface="Arial" panose="020B0604020202020204" pitchFamily="34" charset="0"/>
              </a:rPr>
              <a:t>RESTful API Modeling Language</a:t>
            </a:r>
            <a:r>
              <a:rPr lang="en-US" b="0" i="0" dirty="0" smtClean="0">
                <a:solidFill>
                  <a:srgbClr val="333333"/>
                </a:solidFill>
                <a:effectLst/>
                <a:latin typeface="Arial" panose="020B0604020202020204" pitchFamily="34" charset="0"/>
              </a:rPr>
              <a:t>. RAML is a non-proprietary, vendor-neutral open spec. The aim is to help our current API ecosystem and solve immediate problems, and then gently encourage ever-better API patterns.</a:t>
            </a:r>
          </a:p>
          <a:p>
            <a:pPr>
              <a:lnSpc>
                <a:spcPct val="150000"/>
              </a:lnSpc>
            </a:pPr>
            <a:endParaRPr lang="en-US" dirty="0">
              <a:solidFill>
                <a:srgbClr val="CB2980"/>
              </a:solidFill>
              <a:latin typeface="Arial" panose="020B0604020202020204" pitchFamily="34" charset="0"/>
            </a:endParaRPr>
          </a:p>
          <a:p>
            <a:pPr>
              <a:lnSpc>
                <a:spcPct val="150000"/>
              </a:lnSpc>
            </a:pPr>
            <a:r>
              <a:rPr lang="en-US" b="1" i="0" dirty="0" smtClean="0">
                <a:solidFill>
                  <a:srgbClr val="CB2980"/>
                </a:solidFill>
                <a:effectLst/>
                <a:latin typeface="Arial" panose="020B0604020202020204" pitchFamily="34" charset="0"/>
                <a:cs typeface="Arial" panose="020B0604020202020204" pitchFamily="34" charset="0"/>
              </a:rPr>
              <a:t>WHY SHOULD I USE RAML FOR MY API?</a:t>
            </a:r>
          </a:p>
          <a:p>
            <a:pPr marL="285750" indent="-285750">
              <a:lnSpc>
                <a:spcPct val="150000"/>
              </a:lnSpc>
              <a:buFont typeface="Wingdings" panose="05000000000000000000" pitchFamily="2" charset="2"/>
              <a:buChar char="v"/>
            </a:pPr>
            <a:r>
              <a:rPr lang="en-US" dirty="0" smtClean="0">
                <a:solidFill>
                  <a:srgbClr val="333333"/>
                </a:solidFill>
                <a:latin typeface="Arial" panose="020B0604020202020204" pitchFamily="34" charset="0"/>
              </a:rPr>
              <a:t>To get </a:t>
            </a:r>
            <a:r>
              <a:rPr lang="en-US" b="0" i="0" dirty="0" smtClean="0">
                <a:solidFill>
                  <a:srgbClr val="333333"/>
                </a:solidFill>
                <a:effectLst/>
                <a:latin typeface="Arial" panose="020B0604020202020204" pitchFamily="34" charset="0"/>
              </a:rPr>
              <a:t>a well-defined contract in a human-readable format to actually exist as your source code.</a:t>
            </a:r>
          </a:p>
          <a:p>
            <a:pPr marL="285750" indent="-285750">
              <a:lnSpc>
                <a:spcPct val="150000"/>
              </a:lnSpc>
              <a:buFont typeface="Wingdings" panose="05000000000000000000" pitchFamily="2" charset="2"/>
              <a:buChar char="v"/>
            </a:pPr>
            <a:r>
              <a:rPr lang="en-US" b="0" i="0" dirty="0" smtClean="0">
                <a:solidFill>
                  <a:srgbClr val="333333"/>
                </a:solidFill>
                <a:effectLst/>
                <a:latin typeface="Arial" panose="020B0604020202020204" pitchFamily="34" charset="0"/>
              </a:rPr>
              <a:t>API's structure is manifest and easily understood by everyone: developers, partners, and other API-consumers.</a:t>
            </a:r>
          </a:p>
          <a:p>
            <a:pPr marL="285750" indent="-285750">
              <a:lnSpc>
                <a:spcPct val="150000"/>
              </a:lnSpc>
              <a:buFont typeface="Wingdings" panose="05000000000000000000" pitchFamily="2" charset="2"/>
              <a:buChar char="v"/>
            </a:pPr>
            <a:r>
              <a:rPr lang="en-US" b="0" i="0" dirty="0" smtClean="0">
                <a:solidFill>
                  <a:srgbClr val="333333"/>
                </a:solidFill>
                <a:effectLst/>
                <a:latin typeface="Arial" panose="020B0604020202020204" pitchFamily="34" charset="0"/>
              </a:rPr>
              <a:t>The Application Programming </a:t>
            </a:r>
            <a:r>
              <a:rPr lang="en-US" b="0" i="0" dirty="0" err="1" smtClean="0">
                <a:solidFill>
                  <a:srgbClr val="333333"/>
                </a:solidFill>
                <a:effectLst/>
                <a:latin typeface="Arial" panose="020B0604020202020204" pitchFamily="34" charset="0"/>
              </a:rPr>
              <a:t>eXperience</a:t>
            </a:r>
            <a:r>
              <a:rPr lang="en-US" b="0" i="0" dirty="0" smtClean="0">
                <a:solidFill>
                  <a:srgbClr val="333333"/>
                </a:solidFill>
                <a:effectLst/>
                <a:latin typeface="Arial" panose="020B0604020202020204" pitchFamily="34" charset="0"/>
              </a:rPr>
              <a:t>, or APX, vastly improves with the knowledge that there is a formal, versioned, crystal-clear contract that reflects the structure of the API and is independent of implementation.</a:t>
            </a:r>
          </a:p>
          <a:p>
            <a:pPr marL="285750" indent="-285750">
              <a:lnSpc>
                <a:spcPct val="150000"/>
              </a:lnSpc>
              <a:buFont typeface="Wingdings" panose="05000000000000000000" pitchFamily="2" charset="2"/>
              <a:buChar char="v"/>
            </a:pPr>
            <a:r>
              <a:rPr lang="en-US" b="0" i="0" dirty="0" smtClean="0">
                <a:solidFill>
                  <a:srgbClr val="333333"/>
                </a:solidFill>
                <a:effectLst/>
                <a:latin typeface="Arial" panose="020B0604020202020204" pitchFamily="34" charset="0"/>
              </a:rPr>
              <a:t>Well-designed and manifestly-structured APIs, with a lot of internal consistency based on explicit patterns, lead to easier and more robust client coding and server implementations.</a:t>
            </a:r>
          </a:p>
          <a:p>
            <a:pPr>
              <a:lnSpc>
                <a:spcPct val="150000"/>
              </a:lnSpc>
            </a:pPr>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997091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14" y="772999"/>
            <a:ext cx="12192000" cy="5756622"/>
          </a:xfrm>
          <a:prstGeom prst="rect">
            <a:avLst/>
          </a:prstGeom>
        </p:spPr>
      </p:pic>
      <p:sp>
        <p:nvSpPr>
          <p:cNvPr id="5" name="Title 4"/>
          <p:cNvSpPr>
            <a:spLocks noGrp="1"/>
          </p:cNvSpPr>
          <p:nvPr>
            <p:ph type="title"/>
          </p:nvPr>
        </p:nvSpPr>
        <p:spPr>
          <a:xfrm>
            <a:off x="4028134" y="84303"/>
            <a:ext cx="4324268" cy="688696"/>
          </a:xfrm>
        </p:spPr>
        <p:txBody>
          <a:bodyPr>
            <a:normAutofit/>
          </a:bodyPr>
          <a:lstStyle/>
          <a:p>
            <a:r>
              <a:rPr lang="en-US" sz="3200" dirty="0" smtClean="0">
                <a:solidFill>
                  <a:srgbClr val="00B0F0"/>
                </a:solidFill>
                <a:latin typeface="Gabriola" panose="04040605051002020D02" pitchFamily="82" charset="0"/>
              </a:rPr>
              <a:t>Test /users/{ID}</a:t>
            </a:r>
            <a:endParaRPr lang="en-US" sz="3200" dirty="0">
              <a:solidFill>
                <a:srgbClr val="00B0F0"/>
              </a:solidFill>
              <a:latin typeface="Gabriola" panose="04040605051002020D02" pitchFamily="82" charset="0"/>
            </a:endParaRPr>
          </a:p>
        </p:txBody>
      </p:sp>
      <p:sp>
        <p:nvSpPr>
          <p:cNvPr id="3" name="TextBox 2"/>
          <p:cNvSpPr txBox="1"/>
          <p:nvPr/>
        </p:nvSpPr>
        <p:spPr>
          <a:xfrm>
            <a:off x="8352402" y="3459637"/>
            <a:ext cx="1394913" cy="631596"/>
          </a:xfrm>
          <a:prstGeom prst="rect">
            <a:avLst/>
          </a:prstGeom>
          <a:noFill/>
          <a:ln w="38100">
            <a:solidFill>
              <a:srgbClr val="CB2980"/>
            </a:solidFill>
          </a:ln>
        </p:spPr>
        <p:txBody>
          <a:bodyPr wrap="square" rtlCol="0">
            <a:spAutoFit/>
          </a:bodyPr>
          <a:lstStyle/>
          <a:p>
            <a:endParaRPr lang="en-US" dirty="0"/>
          </a:p>
        </p:txBody>
      </p:sp>
      <p:sp>
        <p:nvSpPr>
          <p:cNvPr id="6" name="TextBox 5"/>
          <p:cNvSpPr txBox="1"/>
          <p:nvPr/>
        </p:nvSpPr>
        <p:spPr>
          <a:xfrm>
            <a:off x="8267308" y="5756623"/>
            <a:ext cx="3648173" cy="772998"/>
          </a:xfrm>
          <a:prstGeom prst="rect">
            <a:avLst/>
          </a:prstGeom>
          <a:noFill/>
          <a:ln w="38100">
            <a:solidFill>
              <a:srgbClr val="CB2980"/>
            </a:solidFill>
          </a:ln>
        </p:spPr>
        <p:txBody>
          <a:bodyPr wrap="square" rtlCol="0">
            <a:spAutoFit/>
          </a:bodyPr>
          <a:lstStyle/>
          <a:p>
            <a:endParaRPr lang="en-US" dirty="0"/>
          </a:p>
        </p:txBody>
      </p:sp>
      <p:sp>
        <p:nvSpPr>
          <p:cNvPr id="7" name="Chevron 6"/>
          <p:cNvSpPr/>
          <p:nvPr/>
        </p:nvSpPr>
        <p:spPr>
          <a:xfrm>
            <a:off x="5924748" y="4779929"/>
            <a:ext cx="2395642" cy="424891"/>
          </a:xfrm>
          <a:prstGeom prst="chevron">
            <a:avLst/>
          </a:prstGeom>
          <a:solidFill>
            <a:srgbClr val="2C004B"/>
          </a:solidFill>
          <a:ln w="57150">
            <a:solidFill>
              <a:srgbClr val="E6E7E7"/>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r>
              <a:rPr lang="en-US" dirty="0" smtClean="0">
                <a:latin typeface="Arial" panose="020B0604020202020204" pitchFamily="34" charset="0"/>
                <a:cs typeface="Arial" panose="020B0604020202020204" pitchFamily="34" charset="0"/>
              </a:rPr>
              <a:t> Status Code </a:t>
            </a:r>
            <a:endParaRPr lang="en-US" dirty="0">
              <a:latin typeface="Arial" panose="020B0604020202020204" pitchFamily="34" charset="0"/>
              <a:cs typeface="Arial" panose="020B0604020202020204" pitchFamily="34" charset="0"/>
            </a:endParaRPr>
          </a:p>
        </p:txBody>
      </p:sp>
      <p:grpSp>
        <p:nvGrpSpPr>
          <p:cNvPr id="8" name="Group 7"/>
          <p:cNvGrpSpPr/>
          <p:nvPr/>
        </p:nvGrpSpPr>
        <p:grpSpPr>
          <a:xfrm>
            <a:off x="5613662" y="5771803"/>
            <a:ext cx="2535811" cy="517099"/>
            <a:chOff x="5836704" y="0"/>
            <a:chExt cx="3241135" cy="647700"/>
          </a:xfrm>
        </p:grpSpPr>
        <p:sp>
          <p:nvSpPr>
            <p:cNvPr id="9" name="Chevron 8"/>
            <p:cNvSpPr/>
            <p:nvPr/>
          </p:nvSpPr>
          <p:spPr>
            <a:xfrm>
              <a:off x="5836704" y="0"/>
              <a:ext cx="3241135" cy="647700"/>
            </a:xfrm>
            <a:prstGeom prst="chevron">
              <a:avLst/>
            </a:prstGeom>
            <a:solidFill>
              <a:srgbClr val="2C004B"/>
            </a:solidFill>
            <a:ln w="57150">
              <a:solidFill>
                <a:srgbClr val="E6E7E7"/>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Chevron 4"/>
            <p:cNvSpPr/>
            <p:nvPr/>
          </p:nvSpPr>
          <p:spPr>
            <a:xfrm>
              <a:off x="6160554" y="0"/>
              <a:ext cx="2593435" cy="6477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r>
                <a:rPr lang="en-US" dirty="0">
                  <a:solidFill>
                    <a:schemeClr val="bg1"/>
                  </a:solidFill>
                  <a:latin typeface="Arial" panose="020B0604020202020204" pitchFamily="34" charset="0"/>
                  <a:cs typeface="Arial" panose="020B0604020202020204" pitchFamily="34" charset="0"/>
                </a:rPr>
                <a:t>Response body</a:t>
              </a:r>
            </a:p>
          </p:txBody>
        </p:sp>
      </p:grpSp>
      <p:sp>
        <p:nvSpPr>
          <p:cNvPr id="11" name="TextBox 10"/>
          <p:cNvSpPr txBox="1"/>
          <p:nvPr/>
        </p:nvSpPr>
        <p:spPr>
          <a:xfrm>
            <a:off x="8320390" y="4779929"/>
            <a:ext cx="1695590" cy="500305"/>
          </a:xfrm>
          <a:prstGeom prst="rect">
            <a:avLst/>
          </a:prstGeom>
          <a:noFill/>
          <a:ln w="28575">
            <a:solidFill>
              <a:srgbClr val="CB2980"/>
            </a:solidFill>
          </a:ln>
        </p:spPr>
        <p:txBody>
          <a:bodyPr wrap="square" rtlCol="0">
            <a:spAutoFit/>
          </a:bodyPr>
          <a:lstStyle/>
          <a:p>
            <a:endParaRPr lang="en-US" dirty="0"/>
          </a:p>
        </p:txBody>
      </p:sp>
      <p:sp>
        <p:nvSpPr>
          <p:cNvPr id="12" name="Chevron 11"/>
          <p:cNvSpPr/>
          <p:nvPr/>
        </p:nvSpPr>
        <p:spPr>
          <a:xfrm>
            <a:off x="5923598" y="3651310"/>
            <a:ext cx="2395642" cy="424891"/>
          </a:xfrm>
          <a:prstGeom prst="chevron">
            <a:avLst/>
          </a:prstGeom>
          <a:solidFill>
            <a:srgbClr val="2C004B"/>
          </a:solidFill>
          <a:ln w="57150">
            <a:solidFill>
              <a:srgbClr val="E6E7E7"/>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r>
              <a:rPr lang="en-US" dirty="0" smtClean="0">
                <a:latin typeface="Arial" panose="020B0604020202020204" pitchFamily="34" charset="0"/>
                <a:cs typeface="Arial" panose="020B0604020202020204" pitchFamily="34" charset="0"/>
              </a:rPr>
              <a:t>URI Parameter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93273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64310" y="0"/>
            <a:ext cx="4295987" cy="749940"/>
          </a:xfrm>
        </p:spPr>
        <p:txBody>
          <a:bodyPr>
            <a:normAutofit/>
          </a:bodyPr>
          <a:lstStyle/>
          <a:p>
            <a:r>
              <a:rPr lang="en-US" sz="3200" dirty="0">
                <a:solidFill>
                  <a:srgbClr val="00B0F0"/>
                </a:solidFill>
                <a:latin typeface="Gabriola" panose="04040605051002020D02" pitchFamily="82" charset="0"/>
              </a:rPr>
              <a:t>Add request and response details</a:t>
            </a:r>
          </a:p>
        </p:txBody>
      </p:sp>
      <p:sp>
        <p:nvSpPr>
          <p:cNvPr id="2" name="Rectangle 1"/>
          <p:cNvSpPr/>
          <p:nvPr/>
        </p:nvSpPr>
        <p:spPr>
          <a:xfrm>
            <a:off x="559324" y="985610"/>
            <a:ext cx="11632676" cy="2862322"/>
          </a:xfrm>
          <a:prstGeom prst="rect">
            <a:avLst/>
          </a:prstGeom>
        </p:spPr>
        <p:txBody>
          <a:bodyPr wrap="square">
            <a:spAutoFit/>
          </a:bodyPr>
          <a:lstStyle/>
          <a:p>
            <a:pPr>
              <a:lnSpc>
                <a:spcPct val="200000"/>
              </a:lnSpc>
            </a:pPr>
            <a:r>
              <a:rPr lang="en-US" dirty="0">
                <a:latin typeface="Arial" panose="020B0604020202020204" pitchFamily="34" charset="0"/>
                <a:cs typeface="Arial" panose="020B0604020202020204" pitchFamily="34" charset="0"/>
              </a:rPr>
              <a:t>In this walkthrough, you add information about each of the methods to the API definition. You will:</a:t>
            </a:r>
          </a:p>
          <a:p>
            <a:pPr marL="285750" indent="-285750">
              <a:lnSpc>
                <a:spcPct val="200000"/>
              </a:lnSpc>
              <a:buBlip>
                <a:blip r:embed="rId2"/>
              </a:buBlip>
            </a:pPr>
            <a:r>
              <a:rPr lang="en-US" dirty="0" smtClean="0">
                <a:latin typeface="Arial" panose="020B0604020202020204" pitchFamily="34" charset="0"/>
                <a:cs typeface="Arial" panose="020B0604020202020204" pitchFamily="34" charset="0"/>
              </a:rPr>
              <a:t>Specify </a:t>
            </a:r>
            <a:r>
              <a:rPr lang="en-US" dirty="0">
                <a:latin typeface="Arial" panose="020B0604020202020204" pitchFamily="34" charset="0"/>
                <a:cs typeface="Arial" panose="020B0604020202020204" pitchFamily="34" charset="0"/>
              </a:rPr>
              <a:t>data types for get and post method responses.</a:t>
            </a:r>
          </a:p>
          <a:p>
            <a:pPr marL="285750" indent="-285750">
              <a:lnSpc>
                <a:spcPct val="200000"/>
              </a:lnSpc>
              <a:buBlip>
                <a:blip r:embed="rId2"/>
              </a:buBlip>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Add example JSON responses.</a:t>
            </a:r>
          </a:p>
          <a:p>
            <a:pPr marL="285750" indent="-285750">
              <a:lnSpc>
                <a:spcPct val="200000"/>
              </a:lnSpc>
              <a:buBlip>
                <a:blip r:embed="rId2"/>
              </a:buBlip>
            </a:pPr>
            <a:r>
              <a:rPr lang="en-US" dirty="0" smtClean="0">
                <a:latin typeface="Arial" panose="020B0604020202020204" pitchFamily="34" charset="0"/>
                <a:cs typeface="Arial" panose="020B0604020202020204" pitchFamily="34" charset="0"/>
              </a:rPr>
              <a:t>Specify </a:t>
            </a:r>
            <a:r>
              <a:rPr lang="en-US" dirty="0">
                <a:latin typeface="Arial" panose="020B0604020202020204" pitchFamily="34" charset="0"/>
                <a:cs typeface="Arial" panose="020B0604020202020204" pitchFamily="34" charset="0"/>
              </a:rPr>
              <a:t>possible query parameter values.</a:t>
            </a:r>
          </a:p>
          <a:p>
            <a:pPr marL="285750" indent="-285750">
              <a:lnSpc>
                <a:spcPct val="200000"/>
              </a:lnSpc>
              <a:buBlip>
                <a:blip r:embed="rId2"/>
              </a:buBlip>
            </a:pPr>
            <a:r>
              <a:rPr lang="en-US" dirty="0" smtClean="0">
                <a:latin typeface="Arial" panose="020B0604020202020204" pitchFamily="34" charset="0"/>
                <a:cs typeface="Arial" panose="020B0604020202020204" pitchFamily="34" charset="0"/>
              </a:rPr>
              <a:t>Test </a:t>
            </a:r>
            <a:r>
              <a:rPr lang="en-US" dirty="0">
                <a:latin typeface="Arial" panose="020B0604020202020204" pitchFamily="34" charset="0"/>
                <a:cs typeface="Arial" panose="020B0604020202020204" pitchFamily="34" charset="0"/>
              </a:rPr>
              <a:t>the API and get the sample responses.</a:t>
            </a:r>
          </a:p>
        </p:txBody>
      </p:sp>
    </p:spTree>
    <p:extLst>
      <p:ext uri="{BB962C8B-B14F-4D97-AF65-F5344CB8AC3E}">
        <p14:creationId xmlns:p14="http://schemas.microsoft.com/office/powerpoint/2010/main" val="3643423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70421" y="113122"/>
            <a:ext cx="6266189" cy="627391"/>
          </a:xfrm>
        </p:spPr>
        <p:txBody>
          <a:bodyPr>
            <a:normAutofit/>
          </a:bodyPr>
          <a:lstStyle/>
          <a:p>
            <a:r>
              <a:rPr lang="en-US" sz="3200" dirty="0" smtClean="0">
                <a:solidFill>
                  <a:srgbClr val="00B0F0"/>
                </a:solidFill>
                <a:latin typeface="Gabriola" panose="04040605051002020D02" pitchFamily="82" charset="0"/>
              </a:rPr>
              <a:t>Specifying the response for /users get method</a:t>
            </a:r>
            <a:endParaRPr lang="en-US" sz="3200" dirty="0">
              <a:solidFill>
                <a:srgbClr val="00B0F0"/>
              </a:solidFill>
              <a:latin typeface="Gabriola" panose="04040605051002020D02" pitchFamily="82" charset="0"/>
            </a:endParaRPr>
          </a:p>
        </p:txBody>
      </p:sp>
      <p:sp>
        <p:nvSpPr>
          <p:cNvPr id="3" name="Rectangle 2"/>
          <p:cNvSpPr/>
          <p:nvPr/>
        </p:nvSpPr>
        <p:spPr>
          <a:xfrm>
            <a:off x="427348" y="846305"/>
            <a:ext cx="10177806" cy="1477328"/>
          </a:xfrm>
          <a:prstGeom prst="rect">
            <a:avLst/>
          </a:prstGeom>
        </p:spPr>
        <p:txBody>
          <a:bodyPr wrap="square">
            <a:spAutoFit/>
          </a:bodyPr>
          <a:lstStyle/>
          <a:p>
            <a:pPr marL="285750" indent="-285750">
              <a:buBlip>
                <a:blip r:embed="rId2"/>
              </a:buBlip>
            </a:pPr>
            <a:r>
              <a:rPr lang="en-US" dirty="0">
                <a:latin typeface="Arial" panose="020B0604020202020204" pitchFamily="34" charset="0"/>
                <a:cs typeface="Arial" panose="020B0604020202020204" pitchFamily="34" charset="0"/>
              </a:rPr>
              <a:t>Indent under the </a:t>
            </a:r>
            <a:r>
              <a:rPr lang="en-US" dirty="0" smtClean="0">
                <a:latin typeface="Arial" panose="020B0604020202020204" pitchFamily="34" charset="0"/>
                <a:cs typeface="Arial" panose="020B0604020202020204" pitchFamily="34" charset="0"/>
              </a:rPr>
              <a:t>/users </a:t>
            </a:r>
            <a:r>
              <a:rPr lang="en-US" dirty="0">
                <a:latin typeface="Arial" panose="020B0604020202020204" pitchFamily="34" charset="0"/>
                <a:cs typeface="Arial" panose="020B0604020202020204" pitchFamily="34" charset="0"/>
              </a:rPr>
              <a:t>get method (at the same level as </a:t>
            </a:r>
            <a:r>
              <a:rPr lang="en-US" dirty="0" err="1">
                <a:latin typeface="Arial" panose="020B0604020202020204" pitchFamily="34" charset="0"/>
                <a:cs typeface="Arial" panose="020B0604020202020204" pitchFamily="34" charset="0"/>
              </a:rPr>
              <a:t>queryParameters</a:t>
            </a:r>
            <a:r>
              <a:rPr lang="en-US" dirty="0">
                <a:latin typeface="Arial" panose="020B0604020202020204" pitchFamily="34" charset="0"/>
                <a:cs typeface="Arial" panose="020B0604020202020204" pitchFamily="34" charset="0"/>
              </a:rPr>
              <a:t>).</a:t>
            </a:r>
          </a:p>
          <a:p>
            <a:pPr marL="285750" indent="-285750">
              <a:buBlip>
                <a:blip r:embed="rId2"/>
              </a:buBlip>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the API Designer </a:t>
            </a:r>
            <a:r>
              <a:rPr lang="en-US" dirty="0" smtClean="0">
                <a:latin typeface="Arial" panose="020B0604020202020204" pitchFamily="34" charset="0"/>
                <a:cs typeface="Arial" panose="020B0604020202020204" pitchFamily="34" charset="0"/>
              </a:rPr>
              <a:t>click </a:t>
            </a:r>
            <a:r>
              <a:rPr lang="en-US" dirty="0">
                <a:latin typeface="Arial" panose="020B0604020202020204" pitchFamily="34" charset="0"/>
                <a:cs typeface="Arial" panose="020B0604020202020204" pitchFamily="34" charset="0"/>
              </a:rPr>
              <a:t>responses</a:t>
            </a:r>
            <a:r>
              <a:rPr lang="en-US" dirty="0" smtClean="0">
                <a:latin typeface="Arial" panose="020B0604020202020204" pitchFamily="34" charset="0"/>
                <a:cs typeface="Arial" panose="020B0604020202020204" pitchFamily="34" charset="0"/>
              </a:rPr>
              <a:t>.</a:t>
            </a:r>
          </a:p>
          <a:p>
            <a:pPr marL="285750" indent="-285750">
              <a:buBlip>
                <a:blip r:embed="rId2"/>
              </a:buBlip>
            </a:pPr>
            <a:r>
              <a:rPr lang="en-US" dirty="0">
                <a:latin typeface="Arial" panose="020B0604020202020204" pitchFamily="34" charset="0"/>
                <a:cs typeface="Arial" panose="020B0604020202020204" pitchFamily="34" charset="0"/>
              </a:rPr>
              <a:t>Indent and add a 200 </a:t>
            </a:r>
            <a:r>
              <a:rPr lang="en-US" dirty="0" smtClean="0">
                <a:latin typeface="Arial" panose="020B0604020202020204" pitchFamily="34" charset="0"/>
                <a:cs typeface="Arial" panose="020B0604020202020204" pitchFamily="34" charset="0"/>
              </a:rPr>
              <a:t>response</a:t>
            </a:r>
          </a:p>
          <a:p>
            <a:pPr marL="285750" indent="-285750">
              <a:buBlip>
                <a:blip r:embed="rId2"/>
              </a:buBlip>
            </a:pPr>
            <a:r>
              <a:rPr lang="en-US" dirty="0">
                <a:latin typeface="Arial" panose="020B0604020202020204" pitchFamily="34" charset="0"/>
                <a:cs typeface="Arial" panose="020B0604020202020204" pitchFamily="34" charset="0"/>
              </a:rPr>
              <a:t>Indent and add a body </a:t>
            </a:r>
            <a:r>
              <a:rPr lang="en-US" dirty="0" smtClean="0">
                <a:latin typeface="Arial" panose="020B0604020202020204" pitchFamily="34" charset="0"/>
                <a:cs typeface="Arial" panose="020B0604020202020204" pitchFamily="34" charset="0"/>
              </a:rPr>
              <a:t>parameter.</a:t>
            </a:r>
            <a:endParaRPr lang="en-US" dirty="0">
              <a:latin typeface="Arial" panose="020B0604020202020204" pitchFamily="34" charset="0"/>
              <a:cs typeface="Arial" panose="020B0604020202020204" pitchFamily="34" charset="0"/>
            </a:endParaRPr>
          </a:p>
          <a:p>
            <a:pPr marL="285750" indent="-285750">
              <a:buBlip>
                <a:blip r:embed="rId2"/>
              </a:buBlip>
            </a:pPr>
            <a:r>
              <a:rPr lang="en-US" dirty="0" smtClean="0">
                <a:latin typeface="Arial" panose="020B0604020202020204" pitchFamily="34" charset="0"/>
                <a:cs typeface="Arial" panose="020B0604020202020204" pitchFamily="34" charset="0"/>
              </a:rPr>
              <a:t>Indent </a:t>
            </a:r>
            <a:r>
              <a:rPr lang="en-US" dirty="0">
                <a:latin typeface="Arial" panose="020B0604020202020204" pitchFamily="34" charset="0"/>
                <a:cs typeface="Arial" panose="020B0604020202020204" pitchFamily="34" charset="0"/>
              </a:rPr>
              <a:t>and add </a:t>
            </a:r>
            <a:r>
              <a:rPr lang="en-US" dirty="0" smtClean="0">
                <a:latin typeface="Arial" panose="020B0604020202020204" pitchFamily="34" charset="0"/>
                <a:cs typeface="Arial" panose="020B0604020202020204" pitchFamily="34" charset="0"/>
              </a:rPr>
              <a:t>application/</a:t>
            </a:r>
            <a:r>
              <a:rPr lang="en-US" dirty="0" err="1" smtClean="0">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3"/>
          <a:stretch>
            <a:fillRect/>
          </a:stretch>
        </p:blipFill>
        <p:spPr>
          <a:xfrm>
            <a:off x="4743302" y="1362659"/>
            <a:ext cx="5588475" cy="5160835"/>
          </a:xfrm>
          <a:prstGeom prst="rect">
            <a:avLst/>
          </a:prstGeom>
        </p:spPr>
      </p:pic>
    </p:spTree>
    <p:extLst>
      <p:ext uri="{BB962C8B-B14F-4D97-AF65-F5344CB8AC3E}">
        <p14:creationId xmlns:p14="http://schemas.microsoft.com/office/powerpoint/2010/main" val="809818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48252" y="0"/>
            <a:ext cx="7058041" cy="514270"/>
          </a:xfrm>
        </p:spPr>
        <p:txBody>
          <a:bodyPr>
            <a:noAutofit/>
          </a:bodyPr>
          <a:lstStyle/>
          <a:p>
            <a:r>
              <a:rPr lang="en-US" sz="3200" dirty="0">
                <a:solidFill>
                  <a:srgbClr val="00B0F0"/>
                </a:solidFill>
                <a:latin typeface="Gabriola" panose="04040605051002020D02" pitchFamily="82" charset="0"/>
              </a:rPr>
              <a:t>Add sample data for the </a:t>
            </a:r>
            <a:r>
              <a:rPr lang="en-US" sz="3200" dirty="0" smtClean="0">
                <a:solidFill>
                  <a:srgbClr val="00B0F0"/>
                </a:solidFill>
                <a:latin typeface="Gabriola" panose="04040605051002020D02" pitchFamily="82" charset="0"/>
              </a:rPr>
              <a:t>/users </a:t>
            </a:r>
            <a:r>
              <a:rPr lang="en-US" sz="3200" dirty="0">
                <a:solidFill>
                  <a:srgbClr val="00B0F0"/>
                </a:solidFill>
                <a:latin typeface="Gabriola" panose="04040605051002020D02" pitchFamily="82" charset="0"/>
              </a:rPr>
              <a:t>get method </a:t>
            </a:r>
            <a:br>
              <a:rPr lang="en-US" sz="3200" dirty="0">
                <a:solidFill>
                  <a:srgbClr val="00B0F0"/>
                </a:solidFill>
                <a:latin typeface="Gabriola" panose="04040605051002020D02" pitchFamily="82" charset="0"/>
              </a:rPr>
            </a:br>
            <a:endParaRPr lang="en-US" sz="3200" dirty="0">
              <a:solidFill>
                <a:srgbClr val="00B0F0"/>
              </a:solidFill>
              <a:latin typeface="Gabriola" panose="04040605051002020D02" pitchFamily="82" charset="0"/>
            </a:endParaRPr>
          </a:p>
        </p:txBody>
      </p:sp>
      <p:sp>
        <p:nvSpPr>
          <p:cNvPr id="2" name="Rectangle 1"/>
          <p:cNvSpPr/>
          <p:nvPr/>
        </p:nvSpPr>
        <p:spPr>
          <a:xfrm>
            <a:off x="276520" y="836877"/>
            <a:ext cx="10366342" cy="646331"/>
          </a:xfrm>
          <a:prstGeom prst="rect">
            <a:avLst/>
          </a:prstGeom>
        </p:spPr>
        <p:txBody>
          <a:bodyPr wrap="square">
            <a:spAutoFit/>
          </a:bodyPr>
          <a:lstStyle/>
          <a:p>
            <a:pPr marL="285750" indent="-285750">
              <a:buBlip>
                <a:blip r:embed="rId2"/>
              </a:buBlip>
            </a:pPr>
            <a:r>
              <a:rPr lang="en-US" dirty="0" smtClean="0">
                <a:latin typeface="Arial" panose="020B0604020202020204" pitchFamily="34" charset="0"/>
                <a:cs typeface="Arial" panose="020B0604020202020204" pitchFamily="34" charset="0"/>
              </a:rPr>
              <a:t>Indent </a:t>
            </a:r>
            <a:r>
              <a:rPr lang="en-US" dirty="0">
                <a:latin typeface="Arial" panose="020B0604020202020204" pitchFamily="34" charset="0"/>
                <a:cs typeface="Arial" panose="020B0604020202020204" pitchFamily="34" charset="0"/>
              </a:rPr>
              <a:t>and add an example </a:t>
            </a:r>
            <a:r>
              <a:rPr lang="en-US" dirty="0" smtClean="0">
                <a:latin typeface="Arial" panose="020B0604020202020204" pitchFamily="34" charset="0"/>
                <a:cs typeface="Arial" panose="020B0604020202020204" pitchFamily="34" charset="0"/>
              </a:rPr>
              <a:t>element.</a:t>
            </a:r>
          </a:p>
          <a:p>
            <a:pPr marL="285750" indent="-285750">
              <a:buBlip>
                <a:blip r:embed="rId2"/>
              </a:buBlip>
            </a:pPr>
            <a:r>
              <a:rPr lang="en-US" dirty="0" smtClean="0">
                <a:latin typeface="Arial" panose="020B0604020202020204" pitchFamily="34" charset="0"/>
                <a:cs typeface="Arial" panose="020B0604020202020204" pitchFamily="34" charset="0"/>
              </a:rPr>
              <a:t>Add </a:t>
            </a:r>
            <a:r>
              <a:rPr lang="en-US" dirty="0">
                <a:latin typeface="Arial" panose="020B0604020202020204" pitchFamily="34" charset="0"/>
                <a:cs typeface="Arial" panose="020B0604020202020204" pitchFamily="34" charset="0"/>
              </a:rPr>
              <a:t>a space and then a | after the example element.</a:t>
            </a:r>
          </a:p>
        </p:txBody>
      </p:sp>
      <p:pic>
        <p:nvPicPr>
          <p:cNvPr id="9" name="Picture 8"/>
          <p:cNvPicPr>
            <a:picLocks noChangeAspect="1"/>
          </p:cNvPicPr>
          <p:nvPr/>
        </p:nvPicPr>
        <p:blipFill>
          <a:blip r:embed="rId3"/>
          <a:stretch>
            <a:fillRect/>
          </a:stretch>
        </p:blipFill>
        <p:spPr>
          <a:xfrm>
            <a:off x="845908" y="1667093"/>
            <a:ext cx="9796954" cy="4196428"/>
          </a:xfrm>
          <a:prstGeom prst="rect">
            <a:avLst/>
          </a:prstGeom>
        </p:spPr>
      </p:pic>
    </p:spTree>
    <p:extLst>
      <p:ext uri="{BB962C8B-B14F-4D97-AF65-F5344CB8AC3E}">
        <p14:creationId xmlns:p14="http://schemas.microsoft.com/office/powerpoint/2010/main" val="1734546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06471" y="103156"/>
            <a:ext cx="8104416" cy="660416"/>
          </a:xfrm>
        </p:spPr>
        <p:txBody>
          <a:bodyPr>
            <a:noAutofit/>
          </a:bodyPr>
          <a:lstStyle/>
          <a:p>
            <a:r>
              <a:rPr lang="en-US" sz="3200" dirty="0">
                <a:solidFill>
                  <a:srgbClr val="00B0F0"/>
                </a:solidFill>
                <a:latin typeface="Gabriola" panose="04040605051002020D02" pitchFamily="82" charset="0"/>
              </a:rPr>
              <a:t>Specify details for the </a:t>
            </a:r>
            <a:r>
              <a:rPr lang="en-US" sz="3200" dirty="0" smtClean="0">
                <a:solidFill>
                  <a:srgbClr val="00B0F0"/>
                </a:solidFill>
                <a:latin typeface="Gabriola" panose="04040605051002020D02" pitchFamily="82" charset="0"/>
              </a:rPr>
              <a:t>/users</a:t>
            </a:r>
            <a:r>
              <a:rPr lang="en-US" sz="3200" dirty="0">
                <a:solidFill>
                  <a:srgbClr val="00B0F0"/>
                </a:solidFill>
                <a:latin typeface="Gabriola" panose="04040605051002020D02" pitchFamily="82" charset="0"/>
              </a:rPr>
              <a:t>/{ID} get </a:t>
            </a:r>
            <a:r>
              <a:rPr lang="en-US" sz="3200" dirty="0" smtClean="0">
                <a:solidFill>
                  <a:srgbClr val="00B0F0"/>
                </a:solidFill>
                <a:latin typeface="Gabriola" panose="04040605051002020D02" pitchFamily="82" charset="0"/>
              </a:rPr>
              <a:t>method</a:t>
            </a:r>
            <a:r>
              <a:rPr lang="en-US" sz="3200" dirty="0">
                <a:solidFill>
                  <a:srgbClr val="00B0F0"/>
                </a:solidFill>
                <a:latin typeface="Gabriola" panose="04040605051002020D02" pitchFamily="82" charset="0"/>
              </a:rPr>
              <a:t/>
            </a:r>
            <a:br>
              <a:rPr lang="en-US" sz="3200" dirty="0">
                <a:solidFill>
                  <a:srgbClr val="00B0F0"/>
                </a:solidFill>
                <a:latin typeface="Gabriola" panose="04040605051002020D02" pitchFamily="82" charset="0"/>
              </a:rPr>
            </a:br>
            <a:endParaRPr lang="en-US" sz="3200" dirty="0">
              <a:solidFill>
                <a:srgbClr val="00B0F0"/>
              </a:solidFill>
              <a:latin typeface="Gabriola" panose="04040605051002020D02" pitchFamily="82" charset="0"/>
            </a:endParaRPr>
          </a:p>
        </p:txBody>
      </p:sp>
      <p:sp>
        <p:nvSpPr>
          <p:cNvPr id="2" name="Rectangle 1"/>
          <p:cNvSpPr/>
          <p:nvPr/>
        </p:nvSpPr>
        <p:spPr>
          <a:xfrm>
            <a:off x="584462" y="763572"/>
            <a:ext cx="10737130" cy="369332"/>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 </a:t>
            </a:r>
            <a:r>
              <a:rPr lang="en-US" dirty="0" smtClean="0">
                <a:latin typeface="Arial" panose="020B0604020202020204" pitchFamily="34" charset="0"/>
                <a:cs typeface="Arial" panose="020B0604020202020204" pitchFamily="34" charset="0"/>
              </a:rPr>
              <a:t>/users</a:t>
            </a:r>
            <a:r>
              <a:rPr lang="en-US" dirty="0">
                <a:latin typeface="Arial" panose="020B0604020202020204" pitchFamily="34" charset="0"/>
                <a:cs typeface="Arial" panose="020B0604020202020204" pitchFamily="34" charset="0"/>
              </a:rPr>
              <a:t>/{ID} get method, add a 200 response with application/</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data.</a:t>
            </a:r>
          </a:p>
        </p:txBody>
      </p:sp>
      <p:pic>
        <p:nvPicPr>
          <p:cNvPr id="4" name="Picture 3"/>
          <p:cNvPicPr>
            <a:picLocks noChangeAspect="1"/>
          </p:cNvPicPr>
          <p:nvPr/>
        </p:nvPicPr>
        <p:blipFill>
          <a:blip r:embed="rId2"/>
          <a:stretch>
            <a:fillRect/>
          </a:stretch>
        </p:blipFill>
        <p:spPr>
          <a:xfrm>
            <a:off x="584462" y="1509221"/>
            <a:ext cx="8896350" cy="3933825"/>
          </a:xfrm>
          <a:prstGeom prst="rect">
            <a:avLst/>
          </a:prstGeom>
        </p:spPr>
      </p:pic>
    </p:spTree>
    <p:extLst>
      <p:ext uri="{BB962C8B-B14F-4D97-AF65-F5344CB8AC3E}">
        <p14:creationId xmlns:p14="http://schemas.microsoft.com/office/powerpoint/2010/main" val="11000427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7988" y="1417694"/>
            <a:ext cx="9973027" cy="5100440"/>
          </a:xfrm>
          <a:prstGeom prst="rect">
            <a:avLst/>
          </a:prstGeom>
        </p:spPr>
      </p:pic>
      <p:sp>
        <p:nvSpPr>
          <p:cNvPr id="5" name="Title 4"/>
          <p:cNvSpPr>
            <a:spLocks noGrp="1"/>
          </p:cNvSpPr>
          <p:nvPr>
            <p:ph type="title"/>
          </p:nvPr>
        </p:nvSpPr>
        <p:spPr>
          <a:xfrm>
            <a:off x="2066855" y="72829"/>
            <a:ext cx="6251757" cy="871904"/>
          </a:xfrm>
        </p:spPr>
        <p:txBody>
          <a:bodyPr/>
          <a:lstStyle/>
          <a:p>
            <a:r>
              <a:rPr lang="en-US" sz="2800" dirty="0">
                <a:solidFill>
                  <a:srgbClr val="00B0F0"/>
                </a:solidFill>
                <a:latin typeface="Gabriola" panose="04040605051002020D02" pitchFamily="82" charset="0"/>
              </a:rPr>
              <a:t>Specify details for the /users/{ID} </a:t>
            </a:r>
            <a:r>
              <a:rPr lang="en-US" sz="2800" dirty="0" smtClean="0">
                <a:solidFill>
                  <a:srgbClr val="00B0F0"/>
                </a:solidFill>
                <a:latin typeface="Gabriola" panose="04040605051002020D02" pitchFamily="82" charset="0"/>
              </a:rPr>
              <a:t>put method</a:t>
            </a:r>
            <a:r>
              <a:rPr lang="en-US" sz="2800" dirty="0">
                <a:solidFill>
                  <a:srgbClr val="00B0F0"/>
                </a:solidFill>
                <a:latin typeface="Gabriola" panose="04040605051002020D02" pitchFamily="82" charset="0"/>
              </a:rPr>
              <a:t/>
            </a:r>
            <a:br>
              <a:rPr lang="en-US" sz="2800" dirty="0">
                <a:solidFill>
                  <a:srgbClr val="00B0F0"/>
                </a:solidFill>
                <a:latin typeface="Gabriola" panose="04040605051002020D02" pitchFamily="82" charset="0"/>
              </a:rPr>
            </a:br>
            <a:endParaRPr lang="en-US" dirty="0"/>
          </a:p>
        </p:txBody>
      </p:sp>
    </p:spTree>
    <p:extLst>
      <p:ext uri="{BB962C8B-B14F-4D97-AF65-F5344CB8AC3E}">
        <p14:creationId xmlns:p14="http://schemas.microsoft.com/office/powerpoint/2010/main" val="3448529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35130" y="0"/>
            <a:ext cx="6633835" cy="712233"/>
          </a:xfrm>
        </p:spPr>
        <p:txBody>
          <a:bodyPr>
            <a:noAutofit/>
          </a:bodyPr>
          <a:lstStyle/>
          <a:p>
            <a:r>
              <a:rPr lang="en-US" sz="3200" dirty="0">
                <a:solidFill>
                  <a:srgbClr val="00B0F0"/>
                </a:solidFill>
                <a:latin typeface="Gabriola" panose="04040605051002020D02" pitchFamily="82" charset="0"/>
              </a:rPr>
              <a:t>Specify details for the </a:t>
            </a:r>
            <a:r>
              <a:rPr lang="en-US" sz="3200" dirty="0" smtClean="0">
                <a:solidFill>
                  <a:srgbClr val="00B0F0"/>
                </a:solidFill>
                <a:latin typeface="Gabriola" panose="04040605051002020D02" pitchFamily="82" charset="0"/>
              </a:rPr>
              <a:t>/users </a:t>
            </a:r>
            <a:r>
              <a:rPr lang="en-US" sz="3200" dirty="0">
                <a:solidFill>
                  <a:srgbClr val="00B0F0"/>
                </a:solidFill>
                <a:latin typeface="Gabriola" panose="04040605051002020D02" pitchFamily="82" charset="0"/>
              </a:rPr>
              <a:t>post method </a:t>
            </a:r>
            <a:br>
              <a:rPr lang="en-US" sz="3200" dirty="0">
                <a:solidFill>
                  <a:srgbClr val="00B0F0"/>
                </a:solidFill>
                <a:latin typeface="Gabriola" panose="04040605051002020D02" pitchFamily="82" charset="0"/>
              </a:rPr>
            </a:br>
            <a:endParaRPr lang="en-US" sz="3200" dirty="0">
              <a:solidFill>
                <a:srgbClr val="00B0F0"/>
              </a:solidFill>
              <a:latin typeface="Gabriola" panose="04040605051002020D02" pitchFamily="82" charset="0"/>
            </a:endParaRPr>
          </a:p>
        </p:txBody>
      </p:sp>
      <p:sp>
        <p:nvSpPr>
          <p:cNvPr id="2" name="Rectangle 1"/>
          <p:cNvSpPr/>
          <p:nvPr/>
        </p:nvSpPr>
        <p:spPr>
          <a:xfrm>
            <a:off x="650449" y="825354"/>
            <a:ext cx="10821277" cy="646331"/>
          </a:xfrm>
          <a:prstGeom prst="rect">
            <a:avLst/>
          </a:prstGeom>
        </p:spPr>
        <p:txBody>
          <a:bodyPr wrap="square">
            <a:spAutoFit/>
          </a:bodyPr>
          <a:lstStyle/>
          <a:p>
            <a:pPr marL="285750" indent="-285750">
              <a:buBlip>
                <a:blip r:embed="rId2"/>
              </a:buBlip>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 </a:t>
            </a:r>
            <a:r>
              <a:rPr lang="en-US" dirty="0" smtClean="0">
                <a:latin typeface="Arial" panose="020B0604020202020204" pitchFamily="34" charset="0"/>
                <a:cs typeface="Arial" panose="020B0604020202020204" pitchFamily="34" charset="0"/>
              </a:rPr>
              <a:t>/users </a:t>
            </a:r>
            <a:r>
              <a:rPr lang="en-US" dirty="0">
                <a:latin typeface="Arial" panose="020B0604020202020204" pitchFamily="34" charset="0"/>
                <a:cs typeface="Arial" panose="020B0604020202020204" pitchFamily="34" charset="0"/>
              </a:rPr>
              <a:t>post method, add a </a:t>
            </a:r>
            <a:r>
              <a:rPr lang="en-US" dirty="0" smtClean="0">
                <a:latin typeface="Arial" panose="020B0604020202020204" pitchFamily="34" charset="0"/>
                <a:cs typeface="Arial" panose="020B0604020202020204" pitchFamily="34" charset="0"/>
              </a:rPr>
              <a:t>201(</a:t>
            </a:r>
            <a:r>
              <a:rPr lang="en-US" b="1" dirty="0" smtClean="0">
                <a:solidFill>
                  <a:srgbClr val="00B0F0"/>
                </a:solidFill>
                <a:latin typeface="Arial" panose="020B0604020202020204" pitchFamily="34" charset="0"/>
                <a:cs typeface="Arial" panose="020B0604020202020204" pitchFamily="34" charset="0"/>
              </a:rPr>
              <a:t>created</a:t>
            </a:r>
            <a:r>
              <a:rPr lang="en-US" dirty="0" smtClean="0">
                <a:latin typeface="Arial" panose="020B0604020202020204" pitchFamily="34" charset="0"/>
                <a:cs typeface="Arial" panose="020B0604020202020204" pitchFamily="34" charset="0"/>
              </a:rPr>
              <a:t>) response </a:t>
            </a:r>
            <a:r>
              <a:rPr lang="en-US" dirty="0">
                <a:latin typeface="Arial" panose="020B0604020202020204" pitchFamily="34" charset="0"/>
                <a:cs typeface="Arial" panose="020B0604020202020204" pitchFamily="34" charset="0"/>
              </a:rPr>
              <a:t>with application/</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data.</a:t>
            </a:r>
          </a:p>
          <a:p>
            <a:pPr marL="285750" indent="-285750">
              <a:buBlip>
                <a:blip r:embed="rId2"/>
              </a:buBlip>
            </a:pPr>
            <a:r>
              <a:rPr lang="en-US" dirty="0" smtClean="0">
                <a:latin typeface="Arial" panose="020B0604020202020204" pitchFamily="34" charset="0"/>
                <a:cs typeface="Arial" panose="020B0604020202020204" pitchFamily="34" charset="0"/>
              </a:rPr>
              <a:t>Indent </a:t>
            </a:r>
            <a:r>
              <a:rPr lang="en-US" dirty="0">
                <a:latin typeface="Arial" panose="020B0604020202020204" pitchFamily="34" charset="0"/>
                <a:cs typeface="Arial" panose="020B0604020202020204" pitchFamily="34" charset="0"/>
              </a:rPr>
              <a:t>under application/</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and add an example element with a space and then a | after </a:t>
            </a:r>
            <a:r>
              <a:rPr lang="en-US" dirty="0" smtClean="0">
                <a:latin typeface="Arial" panose="020B0604020202020204" pitchFamily="34" charset="0"/>
                <a:cs typeface="Arial" panose="020B0604020202020204" pitchFamily="34" charset="0"/>
              </a:rPr>
              <a:t>it.</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416279" y="1840387"/>
            <a:ext cx="6267450" cy="2781300"/>
          </a:xfrm>
          <a:prstGeom prst="rect">
            <a:avLst/>
          </a:prstGeom>
        </p:spPr>
      </p:pic>
    </p:spTree>
    <p:extLst>
      <p:ext uri="{BB962C8B-B14F-4D97-AF65-F5344CB8AC3E}">
        <p14:creationId xmlns:p14="http://schemas.microsoft.com/office/powerpoint/2010/main" val="1383898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48252" y="141402"/>
            <a:ext cx="7425686" cy="693379"/>
          </a:xfrm>
        </p:spPr>
        <p:txBody>
          <a:bodyPr>
            <a:normAutofit/>
          </a:bodyPr>
          <a:lstStyle/>
          <a:p>
            <a:r>
              <a:rPr lang="en-US" sz="3200" dirty="0">
                <a:solidFill>
                  <a:srgbClr val="00B0F0"/>
                </a:solidFill>
                <a:latin typeface="Gabriola" panose="04040605051002020D02" pitchFamily="82" charset="0"/>
              </a:rPr>
              <a:t>Get the sample data when making calls to the mocked API</a:t>
            </a:r>
          </a:p>
        </p:txBody>
      </p:sp>
      <p:sp>
        <p:nvSpPr>
          <p:cNvPr id="2" name="Rectangle 1"/>
          <p:cNvSpPr/>
          <p:nvPr/>
        </p:nvSpPr>
        <p:spPr>
          <a:xfrm>
            <a:off x="848532" y="925340"/>
            <a:ext cx="10011146" cy="646331"/>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Click </a:t>
            </a:r>
            <a:r>
              <a:rPr lang="en-US" dirty="0">
                <a:latin typeface="Arial" panose="020B0604020202020204" pitchFamily="34" charset="0"/>
                <a:cs typeface="Arial" panose="020B0604020202020204" pitchFamily="34" charset="0"/>
              </a:rPr>
              <a:t>the GET tab for the </a:t>
            </a:r>
            <a:r>
              <a:rPr lang="en-US" dirty="0" smtClean="0">
                <a:latin typeface="Arial" panose="020B0604020202020204" pitchFamily="34" charset="0"/>
                <a:cs typeface="Arial" panose="020B0604020202020204" pitchFamily="34" charset="0"/>
              </a:rPr>
              <a:t>users </a:t>
            </a:r>
            <a:r>
              <a:rPr lang="en-US" dirty="0">
                <a:latin typeface="Arial" panose="020B0604020202020204" pitchFamily="34" charset="0"/>
                <a:cs typeface="Arial" panose="020B0604020202020204" pitchFamily="34" charset="0"/>
              </a:rPr>
              <a:t>resource </a:t>
            </a:r>
            <a:r>
              <a:rPr lang="en-US" dirty="0" smtClean="0">
                <a:latin typeface="Arial" panose="020B0604020202020204" pitchFamily="34" charset="0"/>
                <a:cs typeface="Arial" panose="020B0604020202020204" pitchFamily="34" charset="0"/>
              </a:rPr>
              <a:t>again and hit on try and the parameter and click on send</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233843" y="1322923"/>
            <a:ext cx="4779699" cy="5535077"/>
          </a:xfrm>
          <a:prstGeom prst="rect">
            <a:avLst/>
          </a:prstGeom>
        </p:spPr>
      </p:pic>
      <p:sp>
        <p:nvSpPr>
          <p:cNvPr id="6" name="TextBox 5"/>
          <p:cNvSpPr txBox="1"/>
          <p:nvPr/>
        </p:nvSpPr>
        <p:spPr>
          <a:xfrm>
            <a:off x="7183224" y="3638746"/>
            <a:ext cx="4119514" cy="369332"/>
          </a:xfrm>
          <a:prstGeom prst="rect">
            <a:avLst/>
          </a:prstGeom>
          <a:noFill/>
        </p:spPr>
        <p:txBody>
          <a:bodyPr wrap="square" rtlCol="0">
            <a:spAutoFit/>
          </a:bodyPr>
          <a:lstStyle/>
          <a:p>
            <a:r>
              <a:rPr lang="en-US" dirty="0" err="1" smtClean="0">
                <a:solidFill>
                  <a:srgbClr val="CB2980"/>
                </a:solidFill>
                <a:latin typeface="Arial" panose="020B0604020202020204" pitchFamily="34" charset="0"/>
                <a:cs typeface="Arial" panose="020B0604020202020204" pitchFamily="34" charset="0"/>
              </a:rPr>
              <a:t>Json</a:t>
            </a:r>
            <a:r>
              <a:rPr lang="en-US" dirty="0" smtClean="0">
                <a:solidFill>
                  <a:srgbClr val="CB2980"/>
                </a:solidFill>
                <a:latin typeface="Arial" panose="020B0604020202020204" pitchFamily="34" charset="0"/>
                <a:cs typeface="Arial" panose="020B0604020202020204" pitchFamily="34" charset="0"/>
              </a:rPr>
              <a:t> response with status code 200</a:t>
            </a:r>
            <a:endParaRPr lang="en-US" dirty="0">
              <a:solidFill>
                <a:srgbClr val="CB298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94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19971" y="65988"/>
            <a:ext cx="7934734" cy="533123"/>
          </a:xfrm>
        </p:spPr>
        <p:txBody>
          <a:bodyPr>
            <a:normAutofit/>
          </a:bodyPr>
          <a:lstStyle/>
          <a:p>
            <a:r>
              <a:rPr lang="en-US" sz="3200" dirty="0">
                <a:solidFill>
                  <a:srgbClr val="00B0F0"/>
                </a:solidFill>
                <a:latin typeface="Gabriola" panose="04040605051002020D02" pitchFamily="82" charset="0"/>
              </a:rPr>
              <a:t>Get the sample data when making calls to the mocked API</a:t>
            </a:r>
            <a:endParaRPr lang="en-US" sz="3200" dirty="0"/>
          </a:p>
        </p:txBody>
      </p:sp>
      <p:sp>
        <p:nvSpPr>
          <p:cNvPr id="2" name="Rectangle 1"/>
          <p:cNvSpPr/>
          <p:nvPr/>
        </p:nvSpPr>
        <p:spPr>
          <a:xfrm>
            <a:off x="424205" y="923827"/>
            <a:ext cx="11217897" cy="923330"/>
          </a:xfrm>
          <a:prstGeom prst="rect">
            <a:avLst/>
          </a:prstGeom>
        </p:spPr>
        <p:txBody>
          <a:bodyPr wrap="square">
            <a:spAutoFit/>
          </a:bodyPr>
          <a:lstStyle/>
          <a:p>
            <a:r>
              <a:rPr lang="en-US" dirty="0" smtClean="0">
                <a:solidFill>
                  <a:srgbClr val="595959"/>
                </a:solidFill>
                <a:latin typeface="ArialMT"/>
              </a:rPr>
              <a:t>Click </a:t>
            </a:r>
            <a:r>
              <a:rPr lang="en-US" dirty="0">
                <a:solidFill>
                  <a:srgbClr val="595959"/>
                </a:solidFill>
                <a:latin typeface="ArialMT"/>
              </a:rPr>
              <a:t>the POST tab for the </a:t>
            </a:r>
            <a:r>
              <a:rPr lang="en-US" dirty="0" smtClean="0">
                <a:solidFill>
                  <a:srgbClr val="595959"/>
                </a:solidFill>
                <a:latin typeface="ArialMT"/>
              </a:rPr>
              <a:t>users resource. Click on try and  then send.</a:t>
            </a:r>
            <a:endParaRPr lang="en-US" dirty="0">
              <a:solidFill>
                <a:srgbClr val="595959"/>
              </a:solidFill>
              <a:latin typeface="ArialMT"/>
            </a:endParaRPr>
          </a:p>
          <a:p>
            <a:r>
              <a:rPr lang="en-US" dirty="0" smtClean="0">
                <a:solidFill>
                  <a:srgbClr val="595959"/>
                </a:solidFill>
                <a:latin typeface="ArialMT"/>
              </a:rPr>
              <a:t>Look </a:t>
            </a:r>
            <a:r>
              <a:rPr lang="en-US" dirty="0">
                <a:solidFill>
                  <a:srgbClr val="595959"/>
                </a:solidFill>
                <a:latin typeface="ArialMT"/>
              </a:rPr>
              <a:t>at the request section and notice there is no information about the data that should be sent</a:t>
            </a:r>
          </a:p>
          <a:p>
            <a:r>
              <a:rPr lang="en-US" dirty="0">
                <a:solidFill>
                  <a:srgbClr val="595959"/>
                </a:solidFill>
                <a:latin typeface="ArialMT"/>
              </a:rPr>
              <a:t>with the request – the data to be posted.</a:t>
            </a:r>
            <a:endParaRPr lang="en-US" dirty="0"/>
          </a:p>
        </p:txBody>
      </p:sp>
      <p:pic>
        <p:nvPicPr>
          <p:cNvPr id="3" name="Picture 2"/>
          <p:cNvPicPr>
            <a:picLocks noChangeAspect="1"/>
          </p:cNvPicPr>
          <p:nvPr/>
        </p:nvPicPr>
        <p:blipFill>
          <a:blip r:embed="rId2"/>
          <a:stretch>
            <a:fillRect/>
          </a:stretch>
        </p:blipFill>
        <p:spPr>
          <a:xfrm>
            <a:off x="766052" y="1958350"/>
            <a:ext cx="6000508" cy="4572000"/>
          </a:xfrm>
          <a:prstGeom prst="rect">
            <a:avLst/>
          </a:prstGeom>
        </p:spPr>
      </p:pic>
      <p:sp>
        <p:nvSpPr>
          <p:cNvPr id="4" name="TextBox 3"/>
          <p:cNvSpPr txBox="1"/>
          <p:nvPr/>
        </p:nvSpPr>
        <p:spPr>
          <a:xfrm>
            <a:off x="7098908" y="4362549"/>
            <a:ext cx="3281680" cy="646331"/>
          </a:xfrm>
          <a:prstGeom prst="rect">
            <a:avLst/>
          </a:prstGeom>
          <a:noFill/>
        </p:spPr>
        <p:txBody>
          <a:bodyPr wrap="square" rtlCol="0">
            <a:spAutoFit/>
          </a:bodyPr>
          <a:lstStyle/>
          <a:p>
            <a:r>
              <a:rPr lang="en-US" dirty="0" smtClean="0">
                <a:solidFill>
                  <a:srgbClr val="FF0000"/>
                </a:solidFill>
                <a:latin typeface="Arial" panose="020B0604020202020204" pitchFamily="34" charset="0"/>
                <a:cs typeface="Arial" panose="020B0604020202020204" pitchFamily="34" charset="0"/>
              </a:rPr>
              <a:t>Lets specify details for /users post method</a:t>
            </a:r>
            <a:endParaRPr lang="en-US"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3952240" y="4612640"/>
            <a:ext cx="2743200" cy="396240"/>
          </a:xfrm>
          <a:prstGeom prst="rect">
            <a:avLst/>
          </a:prstGeom>
          <a:noFill/>
          <a:ln w="38100">
            <a:solidFill>
              <a:srgbClr val="CB2980"/>
            </a:solidFill>
          </a:ln>
        </p:spPr>
        <p:txBody>
          <a:bodyPr wrap="square" rtlCol="0">
            <a:spAutoFit/>
          </a:bodyPr>
          <a:lstStyle/>
          <a:p>
            <a:endParaRPr lang="en-US" dirty="0"/>
          </a:p>
        </p:txBody>
      </p:sp>
    </p:spTree>
    <p:extLst>
      <p:ext uri="{BB962C8B-B14F-4D97-AF65-F5344CB8AC3E}">
        <p14:creationId xmlns:p14="http://schemas.microsoft.com/office/powerpoint/2010/main" val="2999283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56560" y="132079"/>
            <a:ext cx="6146800" cy="629921"/>
          </a:xfrm>
        </p:spPr>
        <p:txBody>
          <a:bodyPr>
            <a:noAutofit/>
          </a:bodyPr>
          <a:lstStyle/>
          <a:p>
            <a:r>
              <a:rPr lang="en-US" sz="3200" dirty="0" smtClean="0">
                <a:solidFill>
                  <a:srgbClr val="00B0F0"/>
                </a:solidFill>
                <a:latin typeface="Gabriola" panose="04040605051002020D02" pitchFamily="82" charset="0"/>
              </a:rPr>
              <a:t>Specifying </a:t>
            </a:r>
            <a:r>
              <a:rPr lang="en-US" sz="3200" dirty="0">
                <a:solidFill>
                  <a:srgbClr val="00B0F0"/>
                </a:solidFill>
                <a:latin typeface="Gabriola" panose="04040605051002020D02" pitchFamily="82" charset="0"/>
              </a:rPr>
              <a:t>the response for /users </a:t>
            </a:r>
            <a:r>
              <a:rPr lang="en-US" sz="3200" dirty="0" smtClean="0">
                <a:solidFill>
                  <a:srgbClr val="00B0F0"/>
                </a:solidFill>
                <a:latin typeface="Gabriola" panose="04040605051002020D02" pitchFamily="82" charset="0"/>
              </a:rPr>
              <a:t>post method</a:t>
            </a:r>
            <a:endParaRPr lang="en-US" sz="3200" dirty="0"/>
          </a:p>
        </p:txBody>
      </p:sp>
      <p:sp>
        <p:nvSpPr>
          <p:cNvPr id="2" name="Rectangle 1"/>
          <p:cNvSpPr/>
          <p:nvPr/>
        </p:nvSpPr>
        <p:spPr>
          <a:xfrm>
            <a:off x="335280" y="762000"/>
            <a:ext cx="11460480" cy="1200329"/>
          </a:xfrm>
          <a:prstGeom prst="rect">
            <a:avLst/>
          </a:prstGeom>
        </p:spPr>
        <p:txBody>
          <a:bodyPr wrap="square">
            <a:spAutoFit/>
          </a:bodyPr>
          <a:lstStyle/>
          <a:p>
            <a:pPr marL="285750" indent="-285750">
              <a:buBlip>
                <a:blip r:embed="rId2"/>
              </a:buBlip>
            </a:pPr>
            <a:r>
              <a:rPr lang="en-US" dirty="0">
                <a:solidFill>
                  <a:srgbClr val="595959"/>
                </a:solidFill>
                <a:latin typeface="Arial" panose="020B0604020202020204" pitchFamily="34" charset="0"/>
                <a:cs typeface="Arial" panose="020B0604020202020204" pitchFamily="34" charset="0"/>
              </a:rPr>
              <a:t>Indent directly under the </a:t>
            </a:r>
            <a:r>
              <a:rPr lang="en-US" dirty="0" smtClean="0">
                <a:solidFill>
                  <a:srgbClr val="595959"/>
                </a:solidFill>
                <a:latin typeface="Arial" panose="020B0604020202020204" pitchFamily="34" charset="0"/>
                <a:cs typeface="Arial" panose="020B0604020202020204" pitchFamily="34" charset="0"/>
              </a:rPr>
              <a:t>/users </a:t>
            </a:r>
            <a:r>
              <a:rPr lang="en-US" dirty="0">
                <a:solidFill>
                  <a:srgbClr val="595959"/>
                </a:solidFill>
                <a:latin typeface="Arial" panose="020B0604020202020204" pitchFamily="34" charset="0"/>
                <a:cs typeface="Arial" panose="020B0604020202020204" pitchFamily="34" charset="0"/>
              </a:rPr>
              <a:t>post method so you are above and at the same level </a:t>
            </a:r>
            <a:r>
              <a:rPr lang="en-US" dirty="0" smtClean="0">
                <a:solidFill>
                  <a:srgbClr val="595959"/>
                </a:solidFill>
                <a:latin typeface="Arial" panose="020B0604020202020204" pitchFamily="34" charset="0"/>
                <a:cs typeface="Arial" panose="020B0604020202020204" pitchFamily="34" charset="0"/>
              </a:rPr>
              <a:t>as responses</a:t>
            </a:r>
            <a:r>
              <a:rPr lang="en-US" dirty="0">
                <a:solidFill>
                  <a:srgbClr val="595959"/>
                </a:solidFill>
                <a:latin typeface="Arial" panose="020B0604020202020204" pitchFamily="34" charset="0"/>
                <a:cs typeface="Arial" panose="020B0604020202020204" pitchFamily="34" charset="0"/>
              </a:rPr>
              <a:t>.</a:t>
            </a:r>
          </a:p>
          <a:p>
            <a:pPr marL="285750" indent="-285750">
              <a:buBlip>
                <a:blip r:embed="rId2"/>
              </a:buBlip>
            </a:pPr>
            <a:r>
              <a:rPr lang="en-US" dirty="0" smtClean="0">
                <a:solidFill>
                  <a:srgbClr val="595959"/>
                </a:solidFill>
                <a:latin typeface="Arial" panose="020B0604020202020204" pitchFamily="34" charset="0"/>
                <a:cs typeface="Arial" panose="020B0604020202020204" pitchFamily="34" charset="0"/>
              </a:rPr>
              <a:t>Add </a:t>
            </a:r>
            <a:r>
              <a:rPr lang="en-US" dirty="0">
                <a:solidFill>
                  <a:srgbClr val="595959"/>
                </a:solidFill>
                <a:latin typeface="Arial" panose="020B0604020202020204" pitchFamily="34" charset="0"/>
                <a:cs typeface="Arial" panose="020B0604020202020204" pitchFamily="34" charset="0"/>
              </a:rPr>
              <a:t>a body element.</a:t>
            </a:r>
          </a:p>
          <a:p>
            <a:pPr marL="285750" indent="-285750">
              <a:buBlip>
                <a:blip r:embed="rId2"/>
              </a:buBlip>
            </a:pPr>
            <a:r>
              <a:rPr lang="en-US" dirty="0" smtClean="0">
                <a:solidFill>
                  <a:srgbClr val="595959"/>
                </a:solidFill>
                <a:latin typeface="Arial" panose="020B0604020202020204" pitchFamily="34" charset="0"/>
                <a:cs typeface="Arial" panose="020B0604020202020204" pitchFamily="34" charset="0"/>
              </a:rPr>
              <a:t>Indent </a:t>
            </a:r>
            <a:r>
              <a:rPr lang="en-US" dirty="0">
                <a:solidFill>
                  <a:srgbClr val="595959"/>
                </a:solidFill>
                <a:latin typeface="Arial" panose="020B0604020202020204" pitchFamily="34" charset="0"/>
                <a:cs typeface="Arial" panose="020B0604020202020204" pitchFamily="34" charset="0"/>
              </a:rPr>
              <a:t>and add application/</a:t>
            </a:r>
            <a:r>
              <a:rPr lang="en-US" dirty="0" err="1">
                <a:solidFill>
                  <a:srgbClr val="595959"/>
                </a:solidFill>
                <a:latin typeface="Arial" panose="020B0604020202020204" pitchFamily="34" charset="0"/>
                <a:cs typeface="Arial" panose="020B0604020202020204" pitchFamily="34" charset="0"/>
              </a:rPr>
              <a:t>json</a:t>
            </a:r>
            <a:r>
              <a:rPr lang="en-US" dirty="0">
                <a:solidFill>
                  <a:srgbClr val="595959"/>
                </a:solidFill>
                <a:latin typeface="Arial" panose="020B0604020202020204" pitchFamily="34" charset="0"/>
                <a:cs typeface="Arial" panose="020B0604020202020204" pitchFamily="34" charset="0"/>
              </a:rPr>
              <a:t>.</a:t>
            </a:r>
          </a:p>
          <a:p>
            <a:pPr marL="285750" indent="-285750">
              <a:buBlip>
                <a:blip r:embed="rId2"/>
              </a:buBlip>
            </a:pPr>
            <a:r>
              <a:rPr lang="en-US" dirty="0" smtClean="0">
                <a:solidFill>
                  <a:srgbClr val="595959"/>
                </a:solidFill>
                <a:latin typeface="Arial" panose="020B0604020202020204" pitchFamily="34" charset="0"/>
                <a:cs typeface="Arial" panose="020B0604020202020204" pitchFamily="34" charset="0"/>
              </a:rPr>
              <a:t>Indent </a:t>
            </a:r>
            <a:r>
              <a:rPr lang="en-US" dirty="0">
                <a:solidFill>
                  <a:srgbClr val="595959"/>
                </a:solidFill>
                <a:latin typeface="Arial" panose="020B0604020202020204" pitchFamily="34" charset="0"/>
                <a:cs typeface="Arial" panose="020B0604020202020204" pitchFamily="34" charset="0"/>
              </a:rPr>
              <a:t>and add an example element with a space and then a | after it.</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865505" y="1962329"/>
            <a:ext cx="7790815" cy="4319449"/>
          </a:xfrm>
          <a:prstGeom prst="rect">
            <a:avLst/>
          </a:prstGeom>
        </p:spPr>
      </p:pic>
    </p:spTree>
    <p:extLst>
      <p:ext uri="{BB962C8B-B14F-4D97-AF65-F5344CB8AC3E}">
        <p14:creationId xmlns:p14="http://schemas.microsoft.com/office/powerpoint/2010/main" val="4070608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709" y="0"/>
            <a:ext cx="3016577" cy="509587"/>
          </a:xfrm>
        </p:spPr>
        <p:txBody>
          <a:bodyPr>
            <a:normAutofit/>
          </a:bodyPr>
          <a:lstStyle/>
          <a:p>
            <a:pPr algn="r"/>
            <a:r>
              <a:rPr lang="en-US" sz="3200" dirty="0" smtClean="0">
                <a:solidFill>
                  <a:srgbClr val="00B0F0"/>
                </a:solidFill>
                <a:latin typeface="Gabriola" panose="04040605051002020D02" pitchFamily="82" charset="0"/>
              </a:rPr>
              <a:t>Features of RAML </a:t>
            </a:r>
            <a:endParaRPr lang="en-US" sz="3200" dirty="0">
              <a:solidFill>
                <a:srgbClr val="00B0F0"/>
              </a:solidFill>
              <a:latin typeface="Gabriola" panose="04040605051002020D02" pitchFamily="82" charset="0"/>
            </a:endParaRPr>
          </a:p>
        </p:txBody>
      </p:sp>
      <p:sp>
        <p:nvSpPr>
          <p:cNvPr id="3" name="TextBox 2"/>
          <p:cNvSpPr txBox="1"/>
          <p:nvPr/>
        </p:nvSpPr>
        <p:spPr>
          <a:xfrm>
            <a:off x="358219" y="886659"/>
            <a:ext cx="11833781" cy="3123932"/>
          </a:xfrm>
          <a:prstGeom prst="rect">
            <a:avLst/>
          </a:prstGeom>
          <a:noFill/>
        </p:spPr>
        <p:txBody>
          <a:bodyPr wrap="square" rtlCol="0">
            <a:spAutoFit/>
          </a:bodyPr>
          <a:lstStyle/>
          <a:p>
            <a:pPr>
              <a:spcBef>
                <a:spcPts val="600"/>
              </a:spcBef>
            </a:pPr>
            <a:r>
              <a:rPr lang="en-US" b="1" dirty="0">
                <a:solidFill>
                  <a:srgbClr val="CB2980"/>
                </a:solidFill>
                <a:latin typeface="Arial" panose="020B0604020202020204" pitchFamily="34" charset="0"/>
                <a:cs typeface="Arial" panose="020B0604020202020204" pitchFamily="34" charset="0"/>
              </a:rPr>
              <a:t>Design</a:t>
            </a:r>
          </a:p>
          <a:p>
            <a:pPr>
              <a:spcBef>
                <a:spcPts val="600"/>
              </a:spcBef>
            </a:pPr>
            <a:r>
              <a:rPr lang="en-US" dirty="0" smtClean="0">
                <a:latin typeface="Arial" panose="020B0604020202020204" pitchFamily="34" charset="0"/>
                <a:cs typeface="Arial" panose="020B0604020202020204" pitchFamily="34" charset="0"/>
              </a:rPr>
              <a:t>Designing </a:t>
            </a:r>
            <a:r>
              <a:rPr lang="en-US" dirty="0">
                <a:latin typeface="Arial" panose="020B0604020202020204" pitchFamily="34" charset="0"/>
                <a:cs typeface="Arial" panose="020B0604020202020204" pitchFamily="34" charset="0"/>
              </a:rPr>
              <a:t>an API is easy. </a:t>
            </a:r>
            <a:r>
              <a:rPr lang="en-US" dirty="0" smtClean="0">
                <a:latin typeface="Arial" panose="020B0604020202020204" pitchFamily="34" charset="0"/>
                <a:cs typeface="Arial" panose="020B0604020202020204" pitchFamily="34" charset="0"/>
              </a:rPr>
              <a:t>With RAML you </a:t>
            </a:r>
            <a:r>
              <a:rPr lang="en-US" dirty="0">
                <a:latin typeface="Arial" panose="020B0604020202020204" pitchFamily="34" charset="0"/>
                <a:cs typeface="Arial" panose="020B0604020202020204" pitchFamily="34" charset="0"/>
              </a:rPr>
              <a:t>are able to take advantage of the full API Design Lifecycle, meaning that you can design your API visually, test it, and get user feedback without ever having to write a single line of </a:t>
            </a:r>
            <a:r>
              <a:rPr lang="en-US" dirty="0" smtClean="0">
                <a:latin typeface="Arial" panose="020B0604020202020204" pitchFamily="34" charset="0"/>
                <a:cs typeface="Arial" panose="020B0604020202020204" pitchFamily="34" charset="0"/>
              </a:rPr>
              <a:t>code. </a:t>
            </a:r>
          </a:p>
          <a:p>
            <a:pPr>
              <a:spcBef>
                <a:spcPts val="600"/>
              </a:spcBef>
            </a:pPr>
            <a:endParaRPr lang="en-US" dirty="0" smtClean="0">
              <a:latin typeface="Arial" panose="020B0604020202020204" pitchFamily="34" charset="0"/>
              <a:cs typeface="Arial" panose="020B0604020202020204" pitchFamily="34" charset="0"/>
            </a:endParaRPr>
          </a:p>
          <a:p>
            <a:pPr marL="285750" indent="-285750">
              <a:spcBef>
                <a:spcPts val="600"/>
              </a:spcBef>
              <a:buBlip>
                <a:blip r:embed="rId2"/>
              </a:buBlip>
            </a:pPr>
            <a:r>
              <a:rPr lang="en-US" b="1" dirty="0" smtClean="0">
                <a:latin typeface="Arial" panose="020B0604020202020204" pitchFamily="34" charset="0"/>
                <a:cs typeface="Arial" panose="020B0604020202020204" pitchFamily="34" charset="0"/>
              </a:rPr>
              <a:t>Code Reuse</a:t>
            </a:r>
            <a:endParaRPr lang="en-US" dirty="0" smtClean="0">
              <a:latin typeface="Arial" panose="020B0604020202020204" pitchFamily="34" charset="0"/>
              <a:cs typeface="Arial" panose="020B0604020202020204" pitchFamily="34" charset="0"/>
            </a:endParaRPr>
          </a:p>
          <a:p>
            <a:pPr marL="285750" indent="-285750">
              <a:spcBef>
                <a:spcPts val="600"/>
              </a:spcBef>
              <a:buBlip>
                <a:blip r:embed="rId2"/>
              </a:buBlip>
            </a:pPr>
            <a:r>
              <a:rPr lang="en-US" b="1" i="0" dirty="0" smtClean="0">
                <a:solidFill>
                  <a:srgbClr val="333333"/>
                </a:solidFill>
                <a:effectLst/>
                <a:latin typeface="Arial" panose="020B0604020202020204" pitchFamily="34" charset="0"/>
                <a:cs typeface="Arial" panose="020B0604020202020204" pitchFamily="34" charset="0"/>
              </a:rPr>
              <a:t>Prototype Your REST API</a:t>
            </a:r>
            <a:endParaRPr lang="en-US" b="0" i="0" dirty="0" smtClean="0">
              <a:solidFill>
                <a:srgbClr val="333333"/>
              </a:solidFill>
              <a:effectLst/>
              <a:latin typeface="Arial" panose="020B0604020202020204" pitchFamily="34" charset="0"/>
              <a:cs typeface="Arial" panose="020B0604020202020204" pitchFamily="34" charset="0"/>
            </a:endParaRPr>
          </a:p>
          <a:p>
            <a:pPr marL="285750" indent="-285750">
              <a:spcBef>
                <a:spcPts val="600"/>
              </a:spcBef>
              <a:buBlip>
                <a:blip r:embed="rId2"/>
              </a:buBlip>
            </a:pPr>
            <a:r>
              <a:rPr lang="en-US" b="1" i="0" dirty="0" smtClean="0">
                <a:solidFill>
                  <a:srgbClr val="333333"/>
                </a:solidFill>
                <a:effectLst/>
                <a:latin typeface="Arial" panose="020B0604020202020204" pitchFamily="34" charset="0"/>
                <a:cs typeface="Arial" panose="020B0604020202020204" pitchFamily="34" charset="0"/>
              </a:rPr>
              <a:t>Perfect Your REST API</a:t>
            </a:r>
          </a:p>
          <a:p>
            <a:pPr indent="-285750">
              <a:spcBef>
                <a:spcPts val="600"/>
              </a:spcBef>
              <a:buBlip>
                <a:blip r:embed="rId2"/>
              </a:buBlip>
            </a:pPr>
            <a:r>
              <a:rPr lang="en-US" b="1" dirty="0" smtClean="0">
                <a:solidFill>
                  <a:srgbClr val="CB2980"/>
                </a:solidFill>
                <a:latin typeface="Arial" panose="020B0604020202020204" pitchFamily="34" charset="0"/>
                <a:cs typeface="Arial" panose="020B0604020202020204" pitchFamily="34" charset="0"/>
              </a:rPr>
              <a:t>Tools </a:t>
            </a:r>
            <a:r>
              <a:rPr lang="en-US" b="1" dirty="0">
                <a:solidFill>
                  <a:srgbClr val="CB2980"/>
                </a:solidFill>
                <a:latin typeface="Arial" panose="020B0604020202020204" pitchFamily="34" charset="0"/>
                <a:cs typeface="Arial" panose="020B0604020202020204" pitchFamily="34" charset="0"/>
              </a:rPr>
              <a:t>that can be used for designing RAML are API Workbench , API Designer etc.</a:t>
            </a:r>
          </a:p>
          <a:p>
            <a:pPr>
              <a:spcBef>
                <a:spcPts val="600"/>
              </a:spcBef>
            </a:pPr>
            <a:endParaRPr lang="en-US" b="1" dirty="0">
              <a:solidFill>
                <a:srgbClr val="3333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2046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28148" y="130493"/>
            <a:ext cx="3534092" cy="499427"/>
          </a:xfrm>
        </p:spPr>
        <p:txBody>
          <a:bodyPr>
            <a:normAutofit/>
          </a:bodyPr>
          <a:lstStyle/>
          <a:p>
            <a:r>
              <a:rPr lang="en-US" sz="3200" dirty="0" smtClean="0">
                <a:solidFill>
                  <a:srgbClr val="00B0F0"/>
                </a:solidFill>
                <a:latin typeface="Gabriola" panose="04040605051002020D02" pitchFamily="82" charset="0"/>
              </a:rPr>
              <a:t>Use of include </a:t>
            </a:r>
            <a:endParaRPr lang="en-US" sz="3200" dirty="0">
              <a:solidFill>
                <a:srgbClr val="00B0F0"/>
              </a:solidFill>
              <a:latin typeface="Gabriola" panose="04040605051002020D02" pitchFamily="82" charset="0"/>
            </a:endParaRPr>
          </a:p>
        </p:txBody>
      </p:sp>
      <p:sp>
        <p:nvSpPr>
          <p:cNvPr id="2" name="TextBox 1"/>
          <p:cNvSpPr txBox="1"/>
          <p:nvPr/>
        </p:nvSpPr>
        <p:spPr>
          <a:xfrm>
            <a:off x="619760" y="679490"/>
            <a:ext cx="10271760" cy="923330"/>
          </a:xfrm>
          <a:prstGeom prst="rect">
            <a:avLst/>
          </a:prstGeom>
          <a:noFill/>
        </p:spPr>
        <p:txBody>
          <a:bodyPr wrap="square" rtlCol="0">
            <a:spAutoFit/>
          </a:bodyPr>
          <a:lstStyle/>
          <a:p>
            <a:pPr marL="285750" indent="-285750">
              <a:buClr>
                <a:srgbClr val="CB2980"/>
              </a:buClr>
              <a:buFont typeface="Wingdings" panose="05000000000000000000" pitchFamily="2" charset="2"/>
              <a:buChar char="Ø"/>
            </a:pPr>
            <a:r>
              <a:rPr lang="en-US" dirty="0" smtClean="0">
                <a:latin typeface="Arial" panose="020B0604020202020204" pitchFamily="34" charset="0"/>
                <a:cs typeface="Arial" panose="020B0604020202020204" pitchFamily="34" charset="0"/>
              </a:rPr>
              <a:t>We can include the external files using include.</a:t>
            </a:r>
          </a:p>
          <a:p>
            <a:pPr marL="285750" indent="-285750">
              <a:buClr>
                <a:srgbClr val="CB2980"/>
              </a:buClr>
              <a:buFont typeface="Wingdings" panose="05000000000000000000" pitchFamily="2" charset="2"/>
              <a:buChar char="Ø"/>
            </a:pPr>
            <a:r>
              <a:rPr lang="en-US" dirty="0" smtClean="0">
                <a:latin typeface="Arial" panose="020B0604020202020204" pitchFamily="34" charset="0"/>
                <a:cs typeface="Arial" panose="020B0604020202020204" pitchFamily="34" charset="0"/>
              </a:rPr>
              <a:t>Let us add the </a:t>
            </a:r>
            <a:r>
              <a:rPr lang="en-US" dirty="0" err="1" smtClean="0">
                <a:latin typeface="Arial" panose="020B0604020202020204" pitchFamily="34" charset="0"/>
                <a:cs typeface="Arial" panose="020B0604020202020204" pitchFamily="34" charset="0"/>
              </a:rPr>
              <a:t>json</a:t>
            </a:r>
            <a:r>
              <a:rPr lang="en-US" dirty="0" smtClean="0">
                <a:latin typeface="Arial" panose="020B0604020202020204" pitchFamily="34" charset="0"/>
                <a:cs typeface="Arial" panose="020B0604020202020204" pitchFamily="34" charset="0"/>
              </a:rPr>
              <a:t> added in /users get method to </a:t>
            </a:r>
            <a:r>
              <a:rPr lang="en-US" dirty="0" err="1" smtClean="0">
                <a:latin typeface="Arial" panose="020B0604020202020204" pitchFamily="34" charset="0"/>
                <a:cs typeface="Arial" panose="020B0604020202020204" pitchFamily="34" charset="0"/>
              </a:rPr>
              <a:t>user.json</a:t>
            </a:r>
            <a:r>
              <a:rPr lang="en-US" dirty="0" smtClean="0">
                <a:latin typeface="Arial" panose="020B0604020202020204" pitchFamily="34" charset="0"/>
                <a:cs typeface="Arial" panose="020B0604020202020204" pitchFamily="34" charset="0"/>
              </a:rPr>
              <a:t> file.</a:t>
            </a:r>
          </a:p>
          <a:p>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404019" y="1630680"/>
            <a:ext cx="5591175" cy="3657600"/>
          </a:xfrm>
          <a:prstGeom prst="rect">
            <a:avLst/>
          </a:prstGeom>
        </p:spPr>
      </p:pic>
      <p:sp>
        <p:nvSpPr>
          <p:cNvPr id="7" name="TextBox 6"/>
          <p:cNvSpPr txBox="1"/>
          <p:nvPr/>
        </p:nvSpPr>
        <p:spPr>
          <a:xfrm>
            <a:off x="4228148" y="2550160"/>
            <a:ext cx="729932" cy="369332"/>
          </a:xfrm>
          <a:prstGeom prst="rect">
            <a:avLst/>
          </a:prstGeom>
          <a:noFill/>
          <a:ln w="38100">
            <a:solidFill>
              <a:srgbClr val="CB2980"/>
            </a:solidFill>
          </a:ln>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6264275" y="2225040"/>
            <a:ext cx="5783166" cy="3384550"/>
          </a:xfrm>
          <a:prstGeom prst="rect">
            <a:avLst/>
          </a:prstGeom>
        </p:spPr>
      </p:pic>
      <p:sp>
        <p:nvSpPr>
          <p:cNvPr id="9" name="TextBox 8"/>
          <p:cNvSpPr txBox="1"/>
          <p:nvPr/>
        </p:nvSpPr>
        <p:spPr>
          <a:xfrm>
            <a:off x="6502400" y="1652390"/>
            <a:ext cx="4541520"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Create a new file named as </a:t>
            </a:r>
            <a:r>
              <a:rPr lang="en-US" dirty="0" err="1" smtClean="0">
                <a:latin typeface="Arial" panose="020B0604020202020204" pitchFamily="34" charset="0"/>
                <a:cs typeface="Arial" panose="020B0604020202020204" pitchFamily="34" charset="0"/>
              </a:rPr>
              <a:t>user.json</a:t>
            </a:r>
            <a:r>
              <a:rPr lang="en-US" dirty="0" smtClean="0">
                <a:latin typeface="Arial" panose="020B0604020202020204" pitchFamily="34" charset="0"/>
                <a:cs typeface="Arial" panose="020B0604020202020204" pitchFamily="34" charset="0"/>
              </a:rPr>
              <a:t> and add the below content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1663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04701" y="170832"/>
            <a:ext cx="2903002" cy="497840"/>
          </a:xfrm>
        </p:spPr>
        <p:txBody>
          <a:bodyPr>
            <a:noAutofit/>
          </a:bodyPr>
          <a:lstStyle/>
          <a:p>
            <a:r>
              <a:rPr lang="en-US" sz="3200" dirty="0">
                <a:solidFill>
                  <a:srgbClr val="00B0F0"/>
                </a:solidFill>
                <a:latin typeface="Gabriola" panose="04040605051002020D02" pitchFamily="82" charset="0"/>
              </a:rPr>
              <a:t>Use of include </a:t>
            </a:r>
            <a:r>
              <a:rPr lang="en-US" sz="3200" dirty="0" smtClean="0">
                <a:solidFill>
                  <a:srgbClr val="00B0F0"/>
                </a:solidFill>
                <a:latin typeface="Gabriola" panose="04040605051002020D02" pitchFamily="82" charset="0"/>
              </a:rPr>
              <a:t> Contd..</a:t>
            </a:r>
            <a:endParaRPr lang="en-US" sz="3200" dirty="0"/>
          </a:p>
        </p:txBody>
      </p:sp>
      <p:pic>
        <p:nvPicPr>
          <p:cNvPr id="2" name="Picture 1"/>
          <p:cNvPicPr>
            <a:picLocks noChangeAspect="1"/>
          </p:cNvPicPr>
          <p:nvPr/>
        </p:nvPicPr>
        <p:blipFill>
          <a:blip r:embed="rId2"/>
          <a:stretch>
            <a:fillRect/>
          </a:stretch>
        </p:blipFill>
        <p:spPr>
          <a:xfrm>
            <a:off x="372963" y="1200036"/>
            <a:ext cx="7096125" cy="3495675"/>
          </a:xfrm>
          <a:prstGeom prst="rect">
            <a:avLst/>
          </a:prstGeom>
        </p:spPr>
      </p:pic>
      <p:sp>
        <p:nvSpPr>
          <p:cNvPr id="3" name="TextBox 2"/>
          <p:cNvSpPr txBox="1"/>
          <p:nvPr/>
        </p:nvSpPr>
        <p:spPr>
          <a:xfrm>
            <a:off x="2051587" y="3843203"/>
            <a:ext cx="3362960" cy="396240"/>
          </a:xfrm>
          <a:prstGeom prst="rect">
            <a:avLst/>
          </a:prstGeom>
          <a:noFill/>
          <a:ln w="28575">
            <a:solidFill>
              <a:srgbClr val="CB2980"/>
            </a:solidFill>
          </a:ln>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7769208" y="2087218"/>
            <a:ext cx="3599518" cy="4304450"/>
          </a:xfrm>
          <a:prstGeom prst="rect">
            <a:avLst/>
          </a:prstGeom>
        </p:spPr>
      </p:pic>
      <p:sp>
        <p:nvSpPr>
          <p:cNvPr id="6" name="TextBox 5"/>
          <p:cNvSpPr txBox="1"/>
          <p:nvPr/>
        </p:nvSpPr>
        <p:spPr>
          <a:xfrm>
            <a:off x="7579910" y="1163888"/>
            <a:ext cx="4612090" cy="923330"/>
          </a:xfrm>
          <a:prstGeom prst="rect">
            <a:avLst/>
          </a:prstGeom>
          <a:noFill/>
        </p:spPr>
        <p:txBody>
          <a:bodyPr wrap="square" rtlCol="0">
            <a:spAutoFit/>
          </a:bodyPr>
          <a:lstStyle/>
          <a:p>
            <a:r>
              <a:rPr lang="en-US" dirty="0" smtClean="0">
                <a:solidFill>
                  <a:srgbClr val="00B0F0"/>
                </a:solidFill>
                <a:latin typeface="Arial" panose="020B0604020202020204" pitchFamily="34" charset="0"/>
                <a:cs typeface="Arial" panose="020B0604020202020204" pitchFamily="34" charset="0"/>
              </a:rPr>
              <a:t>Mocking the /users get method returns the </a:t>
            </a:r>
            <a:r>
              <a:rPr lang="en-US" dirty="0" err="1" smtClean="0">
                <a:solidFill>
                  <a:srgbClr val="00B0F0"/>
                </a:solidFill>
                <a:latin typeface="Arial" panose="020B0604020202020204" pitchFamily="34" charset="0"/>
                <a:cs typeface="Arial" panose="020B0604020202020204" pitchFamily="34" charset="0"/>
              </a:rPr>
              <a:t>json</a:t>
            </a:r>
            <a:r>
              <a:rPr lang="en-US" dirty="0" smtClean="0">
                <a:solidFill>
                  <a:srgbClr val="00B0F0"/>
                </a:solidFill>
                <a:latin typeface="Arial" panose="020B0604020202020204" pitchFamily="34" charset="0"/>
                <a:cs typeface="Arial" panose="020B0604020202020204" pitchFamily="34" charset="0"/>
              </a:rPr>
              <a:t> response which is included in </a:t>
            </a:r>
            <a:r>
              <a:rPr lang="en-US" dirty="0" err="1" smtClean="0">
                <a:solidFill>
                  <a:srgbClr val="00B0F0"/>
                </a:solidFill>
                <a:latin typeface="Arial" panose="020B0604020202020204" pitchFamily="34" charset="0"/>
                <a:cs typeface="Arial" panose="020B0604020202020204" pitchFamily="34" charset="0"/>
              </a:rPr>
              <a:t>user.json</a:t>
            </a:r>
            <a:endParaRPr lang="en-US"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31358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29730" y="0"/>
            <a:ext cx="2383764" cy="685787"/>
          </a:xfrm>
        </p:spPr>
        <p:txBody>
          <a:bodyPr>
            <a:normAutofit/>
          </a:bodyPr>
          <a:lstStyle/>
          <a:p>
            <a:r>
              <a:rPr lang="en-US" sz="3200" dirty="0" smtClean="0">
                <a:solidFill>
                  <a:srgbClr val="00B0F0"/>
                </a:solidFill>
                <a:latin typeface="Gabriola" panose="04040605051002020D02" pitchFamily="82" charset="0"/>
              </a:rPr>
              <a:t>Publishing API </a:t>
            </a:r>
            <a:endParaRPr lang="en-US" sz="3200" dirty="0">
              <a:solidFill>
                <a:srgbClr val="00B0F0"/>
              </a:solidFill>
              <a:latin typeface="Gabriola" panose="04040605051002020D02" pitchFamily="82" charset="0"/>
            </a:endParaRPr>
          </a:p>
        </p:txBody>
      </p:sp>
      <p:pic>
        <p:nvPicPr>
          <p:cNvPr id="2" name="Picture 1"/>
          <p:cNvPicPr>
            <a:picLocks noChangeAspect="1"/>
          </p:cNvPicPr>
          <p:nvPr/>
        </p:nvPicPr>
        <p:blipFill>
          <a:blip r:embed="rId2"/>
          <a:stretch>
            <a:fillRect/>
          </a:stretch>
        </p:blipFill>
        <p:spPr>
          <a:xfrm>
            <a:off x="774686" y="855269"/>
            <a:ext cx="7648575" cy="5438775"/>
          </a:xfrm>
          <a:prstGeom prst="rect">
            <a:avLst/>
          </a:prstGeom>
        </p:spPr>
      </p:pic>
      <p:sp>
        <p:nvSpPr>
          <p:cNvPr id="3" name="Rectangle 2"/>
          <p:cNvSpPr/>
          <p:nvPr/>
        </p:nvSpPr>
        <p:spPr>
          <a:xfrm>
            <a:off x="6384616" y="855268"/>
            <a:ext cx="671639" cy="560837"/>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512819" y="903144"/>
            <a:ext cx="3293459" cy="646331"/>
          </a:xfrm>
          <a:prstGeom prst="rect">
            <a:avLst/>
          </a:prstGeom>
          <a:noFill/>
          <a:ln w="28575">
            <a:solidFill>
              <a:srgbClr val="0070C0"/>
            </a:solidFill>
          </a:ln>
        </p:spPr>
        <p:txBody>
          <a:bodyPr wrap="square" rtlCol="0">
            <a:spAutoFit/>
          </a:bodyPr>
          <a:lstStyle/>
          <a:p>
            <a:r>
              <a:rPr lang="en-US" dirty="0" smtClean="0">
                <a:latin typeface="Arial" panose="020B0604020202020204" pitchFamily="34" charset="0"/>
                <a:cs typeface="Arial" panose="020B0604020202020204" pitchFamily="34" charset="0"/>
              </a:rPr>
              <a:t>Click on the icon to publish the API</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5332651" y="2236727"/>
            <a:ext cx="6469581" cy="3759531"/>
          </a:xfrm>
          <a:prstGeom prst="rect">
            <a:avLst/>
          </a:prstGeom>
        </p:spPr>
      </p:pic>
      <p:cxnSp>
        <p:nvCxnSpPr>
          <p:cNvPr id="8" name="Straight Arrow Connector 7"/>
          <p:cNvCxnSpPr>
            <a:endCxn id="4" idx="1"/>
          </p:cNvCxnSpPr>
          <p:nvPr/>
        </p:nvCxnSpPr>
        <p:spPr>
          <a:xfrm>
            <a:off x="7056255" y="1003412"/>
            <a:ext cx="1456564" cy="208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6" idx="0"/>
          </p:cNvCxnSpPr>
          <p:nvPr/>
        </p:nvCxnSpPr>
        <p:spPr>
          <a:xfrm flipH="1">
            <a:off x="8567442" y="1549475"/>
            <a:ext cx="1126816" cy="687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552015" y="5344040"/>
            <a:ext cx="906308" cy="534074"/>
          </a:xfrm>
          <a:prstGeom prst="rect">
            <a:avLst/>
          </a:prstGeom>
          <a:noFill/>
          <a:ln w="28575">
            <a:solidFill>
              <a:schemeClr val="accent2">
                <a:lumMod val="75000"/>
              </a:schemeClr>
            </a:solidFill>
          </a:ln>
        </p:spPr>
        <p:txBody>
          <a:bodyPr wrap="square" rtlCol="0">
            <a:spAutoFit/>
          </a:bodyPr>
          <a:lstStyle/>
          <a:p>
            <a:endParaRPr lang="en-US" dirty="0"/>
          </a:p>
        </p:txBody>
      </p:sp>
      <p:sp>
        <p:nvSpPr>
          <p:cNvPr id="17" name="Rounded Rectangular Callout 16"/>
          <p:cNvSpPr/>
          <p:nvPr/>
        </p:nvSpPr>
        <p:spPr>
          <a:xfrm>
            <a:off x="9694258" y="4348196"/>
            <a:ext cx="2482231" cy="65221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Click on publish after filling details</a:t>
            </a:r>
          </a:p>
        </p:txBody>
      </p:sp>
    </p:spTree>
    <p:extLst>
      <p:ext uri="{BB962C8B-B14F-4D97-AF65-F5344CB8AC3E}">
        <p14:creationId xmlns:p14="http://schemas.microsoft.com/office/powerpoint/2010/main" val="31473220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69079" y="24276"/>
            <a:ext cx="4147828" cy="485522"/>
          </a:xfrm>
        </p:spPr>
        <p:txBody>
          <a:bodyPr>
            <a:noAutofit/>
          </a:bodyPr>
          <a:lstStyle/>
          <a:p>
            <a:r>
              <a:rPr lang="en-US" sz="3200" dirty="0" smtClean="0">
                <a:solidFill>
                  <a:srgbClr val="00B0F0"/>
                </a:solidFill>
                <a:latin typeface="Gabriola" panose="04040605051002020D02" pitchFamily="82" charset="0"/>
              </a:rPr>
              <a:t>API published to the exchange</a:t>
            </a:r>
            <a:endParaRPr lang="en-US" sz="3200" dirty="0">
              <a:solidFill>
                <a:srgbClr val="00B0F0"/>
              </a:solidFill>
              <a:latin typeface="Gabriola" panose="04040605051002020D02" pitchFamily="82" charset="0"/>
            </a:endParaRPr>
          </a:p>
        </p:txBody>
      </p:sp>
      <p:pic>
        <p:nvPicPr>
          <p:cNvPr id="2" name="Picture 1"/>
          <p:cNvPicPr>
            <a:picLocks noChangeAspect="1"/>
          </p:cNvPicPr>
          <p:nvPr/>
        </p:nvPicPr>
        <p:blipFill>
          <a:blip r:embed="rId2"/>
          <a:stretch>
            <a:fillRect/>
          </a:stretch>
        </p:blipFill>
        <p:spPr>
          <a:xfrm>
            <a:off x="1064144" y="823352"/>
            <a:ext cx="3105577" cy="5628011"/>
          </a:xfrm>
          <a:prstGeom prst="rect">
            <a:avLst/>
          </a:prstGeom>
        </p:spPr>
      </p:pic>
      <p:sp>
        <p:nvSpPr>
          <p:cNvPr id="4" name="TextBox 3"/>
          <p:cNvSpPr txBox="1"/>
          <p:nvPr/>
        </p:nvSpPr>
        <p:spPr>
          <a:xfrm>
            <a:off x="1209801" y="2014917"/>
            <a:ext cx="2217218" cy="542166"/>
          </a:xfrm>
          <a:prstGeom prst="rect">
            <a:avLst/>
          </a:prstGeom>
          <a:noFill/>
          <a:ln w="28575">
            <a:solidFill>
              <a:schemeClr val="accent2">
                <a:lumMod val="75000"/>
              </a:schemeClr>
            </a:solidFill>
          </a:ln>
        </p:spPr>
        <p:txBody>
          <a:bodyPr wrap="square" rtlCol="0">
            <a:spAutoFit/>
          </a:bodyPr>
          <a:lstStyle/>
          <a:p>
            <a:endParaRPr lang="en-US" dirty="0"/>
          </a:p>
        </p:txBody>
      </p:sp>
      <p:pic>
        <p:nvPicPr>
          <p:cNvPr id="6" name="Picture 5"/>
          <p:cNvPicPr>
            <a:picLocks noChangeAspect="1"/>
          </p:cNvPicPr>
          <p:nvPr/>
        </p:nvPicPr>
        <p:blipFill>
          <a:blip r:embed="rId3"/>
          <a:stretch>
            <a:fillRect/>
          </a:stretch>
        </p:blipFill>
        <p:spPr>
          <a:xfrm>
            <a:off x="2222254" y="2767477"/>
            <a:ext cx="9969746" cy="303542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439" y="1854280"/>
            <a:ext cx="986362" cy="986362"/>
          </a:xfrm>
          <a:prstGeom prst="rect">
            <a:avLst/>
          </a:prstGeom>
        </p:spPr>
      </p:pic>
      <p:sp>
        <p:nvSpPr>
          <p:cNvPr id="10" name="TextBox 9"/>
          <p:cNvSpPr txBox="1"/>
          <p:nvPr/>
        </p:nvSpPr>
        <p:spPr>
          <a:xfrm>
            <a:off x="3830919" y="4159306"/>
            <a:ext cx="2051991" cy="1643593"/>
          </a:xfrm>
          <a:prstGeom prst="rect">
            <a:avLst/>
          </a:prstGeom>
          <a:noFill/>
          <a:ln w="28575">
            <a:solidFill>
              <a:schemeClr val="accent3">
                <a:lumMod val="90000"/>
                <a:lumOff val="10000"/>
              </a:schemeClr>
            </a:solidFill>
          </a:ln>
        </p:spPr>
        <p:txBody>
          <a:bodyPr wrap="square" rtlCol="0">
            <a:spAutoFit/>
          </a:bodyPr>
          <a:lstStyle/>
          <a:p>
            <a:endParaRPr lang="en-US" dirty="0"/>
          </a:p>
        </p:txBody>
      </p:sp>
      <p:sp>
        <p:nvSpPr>
          <p:cNvPr id="11" name="Rounded Rectangular Callout 10"/>
          <p:cNvSpPr/>
          <p:nvPr/>
        </p:nvSpPr>
        <p:spPr>
          <a:xfrm>
            <a:off x="5010426" y="3234778"/>
            <a:ext cx="3422932" cy="80515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Arial" panose="020B0604020202020204" pitchFamily="34" charset="0"/>
                <a:cs typeface="Arial" panose="020B0604020202020204" pitchFamily="34" charset="0"/>
              </a:rPr>
              <a:t>API published to the exchange </a:t>
            </a:r>
          </a:p>
          <a:p>
            <a:r>
              <a:rPr lang="en-US" dirty="0" smtClean="0">
                <a:latin typeface="Arial" panose="020B0604020202020204" pitchFamily="34" charset="0"/>
                <a:cs typeface="Arial" panose="020B0604020202020204" pitchFamily="34" charset="0"/>
              </a:rPr>
              <a:t>and available for consumption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2429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72569" y="0"/>
            <a:ext cx="3621846" cy="564407"/>
          </a:xfrm>
        </p:spPr>
        <p:txBody>
          <a:bodyPr>
            <a:normAutofit/>
          </a:bodyPr>
          <a:lstStyle/>
          <a:p>
            <a:r>
              <a:rPr lang="en-US" sz="3200" dirty="0" smtClean="0">
                <a:solidFill>
                  <a:srgbClr val="00B0F0"/>
                </a:solidFill>
                <a:latin typeface="Gabriola" panose="04040605051002020D02" pitchFamily="82" charset="0"/>
              </a:rPr>
              <a:t>Overview of published API</a:t>
            </a:r>
            <a:endParaRPr lang="en-US" sz="3200" dirty="0">
              <a:solidFill>
                <a:srgbClr val="00B0F0"/>
              </a:solidFill>
              <a:latin typeface="Gabriola" panose="04040605051002020D02" pitchFamily="82" charset="0"/>
            </a:endParaRPr>
          </a:p>
        </p:txBody>
      </p:sp>
      <p:pic>
        <p:nvPicPr>
          <p:cNvPr id="3" name="Picture 2"/>
          <p:cNvPicPr>
            <a:picLocks noChangeAspect="1"/>
          </p:cNvPicPr>
          <p:nvPr/>
        </p:nvPicPr>
        <p:blipFill>
          <a:blip r:embed="rId2"/>
          <a:stretch>
            <a:fillRect/>
          </a:stretch>
        </p:blipFill>
        <p:spPr>
          <a:xfrm>
            <a:off x="105196" y="1200614"/>
            <a:ext cx="12192000" cy="4893742"/>
          </a:xfrm>
          <a:prstGeom prst="rect">
            <a:avLst/>
          </a:prstGeom>
        </p:spPr>
      </p:pic>
    </p:spTree>
    <p:extLst>
      <p:ext uri="{BB962C8B-B14F-4D97-AF65-F5344CB8AC3E}">
        <p14:creationId xmlns:p14="http://schemas.microsoft.com/office/powerpoint/2010/main" val="32974308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8551" y="129683"/>
            <a:ext cx="2383764" cy="566231"/>
          </a:xfrm>
        </p:spPr>
        <p:txBody>
          <a:bodyPr>
            <a:normAutofit/>
          </a:bodyPr>
          <a:lstStyle/>
          <a:p>
            <a:r>
              <a:rPr lang="en-US" sz="3200" dirty="0" smtClean="0">
                <a:solidFill>
                  <a:srgbClr val="00B0F0"/>
                </a:solidFill>
                <a:latin typeface="Gabriola" panose="04040605051002020D02" pitchFamily="82" charset="0"/>
              </a:rPr>
              <a:t>Mocking Service </a:t>
            </a:r>
            <a:endParaRPr lang="en-US" sz="3200" dirty="0">
              <a:solidFill>
                <a:srgbClr val="00B0F0"/>
              </a:solidFill>
              <a:latin typeface="Gabriola" panose="04040605051002020D02" pitchFamily="8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431" y="4589388"/>
            <a:ext cx="986362" cy="864644"/>
          </a:xfrm>
          <a:prstGeom prst="rect">
            <a:avLst/>
          </a:prstGeom>
        </p:spPr>
      </p:pic>
      <p:pic>
        <p:nvPicPr>
          <p:cNvPr id="2" name="Picture 1"/>
          <p:cNvPicPr>
            <a:picLocks noChangeAspect="1"/>
          </p:cNvPicPr>
          <p:nvPr/>
        </p:nvPicPr>
        <p:blipFill>
          <a:blip r:embed="rId3"/>
          <a:stretch>
            <a:fillRect/>
          </a:stretch>
        </p:blipFill>
        <p:spPr>
          <a:xfrm>
            <a:off x="1124793" y="1291352"/>
            <a:ext cx="8671972" cy="3888755"/>
          </a:xfrm>
          <a:prstGeom prst="rect">
            <a:avLst/>
          </a:prstGeom>
        </p:spPr>
      </p:pic>
      <p:sp>
        <p:nvSpPr>
          <p:cNvPr id="4" name="Rounded Rectangular Callout 3"/>
          <p:cNvSpPr/>
          <p:nvPr/>
        </p:nvSpPr>
        <p:spPr>
          <a:xfrm>
            <a:off x="5721068" y="1561763"/>
            <a:ext cx="4393975" cy="105196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Arial" panose="020B0604020202020204" pitchFamily="34" charset="0"/>
                <a:cs typeface="Arial" panose="020B0604020202020204" pitchFamily="34" charset="0"/>
              </a:rPr>
              <a:t>Mocking service that can be used to test the </a:t>
            </a:r>
            <a:r>
              <a:rPr lang="en-US" dirty="0" err="1" smtClean="0">
                <a:latin typeface="Arial" panose="020B0604020202020204" pitchFamily="34" charset="0"/>
                <a:cs typeface="Arial" panose="020B0604020202020204" pitchFamily="34" charset="0"/>
              </a:rPr>
              <a:t>api</a:t>
            </a:r>
            <a:r>
              <a:rPr lang="en-US" dirty="0" smtClean="0">
                <a:latin typeface="Arial" panose="020B0604020202020204" pitchFamily="34" charset="0"/>
                <a:cs typeface="Arial" panose="020B0604020202020204" pitchFamily="34" charset="0"/>
              </a:rPr>
              <a:t> through any of the </a:t>
            </a:r>
            <a:r>
              <a:rPr lang="en-US" dirty="0" err="1" smtClean="0">
                <a:latin typeface="Arial" panose="020B0604020202020204" pitchFamily="34" charset="0"/>
                <a:cs typeface="Arial" panose="020B0604020202020204" pitchFamily="34" charset="0"/>
              </a:rPr>
              <a:t>api</a:t>
            </a:r>
            <a:r>
              <a:rPr lang="en-US" dirty="0" smtClean="0">
                <a:latin typeface="Arial" panose="020B0604020202020204" pitchFamily="34" charset="0"/>
                <a:cs typeface="Arial" panose="020B0604020202020204" pitchFamily="34" charset="0"/>
              </a:rPr>
              <a:t> testing tools </a:t>
            </a:r>
            <a:r>
              <a:rPr lang="en-US" dirty="0" err="1" smtClean="0">
                <a:latin typeface="Arial" panose="020B0604020202020204" pitchFamily="34" charset="0"/>
                <a:cs typeface="Arial" panose="020B0604020202020204" pitchFamily="34" charset="0"/>
              </a:rPr>
              <a:t>eg</a:t>
            </a:r>
            <a:r>
              <a:rPr lang="en-US" dirty="0" smtClean="0">
                <a:latin typeface="Arial" panose="020B0604020202020204" pitchFamily="34" charset="0"/>
                <a:cs typeface="Arial" panose="020B0604020202020204" pitchFamily="34" charset="0"/>
              </a:rPr>
              <a:t> POSTMAN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657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9406" y="0"/>
            <a:ext cx="3617257" cy="495416"/>
          </a:xfrm>
        </p:spPr>
        <p:txBody>
          <a:bodyPr>
            <a:normAutofit/>
          </a:bodyPr>
          <a:lstStyle/>
          <a:p>
            <a:r>
              <a:rPr lang="en-US" sz="3200" dirty="0" smtClean="0">
                <a:solidFill>
                  <a:srgbClr val="00B0F0"/>
                </a:solidFill>
                <a:latin typeface="Gabriola" panose="04040605051002020D02" pitchFamily="82" charset="0"/>
                <a:cs typeface="Arial" panose="020B0604020202020204" pitchFamily="34" charset="0"/>
              </a:rPr>
              <a:t>Introduction to Swagger</a:t>
            </a:r>
            <a:endParaRPr lang="en-US" sz="3200" dirty="0">
              <a:solidFill>
                <a:srgbClr val="00B0F0"/>
              </a:solidFill>
              <a:latin typeface="Gabriola" panose="04040605051002020D02" pitchFamily="82" charset="0"/>
              <a:cs typeface="Arial" panose="020B0604020202020204" pitchFamily="34" charset="0"/>
            </a:endParaRPr>
          </a:p>
        </p:txBody>
      </p:sp>
      <p:sp>
        <p:nvSpPr>
          <p:cNvPr id="2" name="Rectangle 1"/>
          <p:cNvSpPr/>
          <p:nvPr/>
        </p:nvSpPr>
        <p:spPr>
          <a:xfrm>
            <a:off x="254525" y="650449"/>
            <a:ext cx="11937476" cy="5078313"/>
          </a:xfrm>
          <a:prstGeom prst="rect">
            <a:avLst/>
          </a:prstGeom>
        </p:spPr>
        <p:txBody>
          <a:bodyPr wrap="square">
            <a:spAutoFit/>
          </a:bodyPr>
          <a:lstStyle/>
          <a:p>
            <a:pPr marL="285750" indent="-285750">
              <a:lnSpc>
                <a:spcPct val="200000"/>
              </a:lnSpc>
              <a:buClr>
                <a:srgbClr val="002060"/>
              </a:buClr>
              <a:buFont typeface="Wingdings" panose="05000000000000000000" pitchFamily="2" charset="2"/>
              <a:buChar char="q"/>
            </a:pPr>
            <a:r>
              <a:rPr lang="en-US" dirty="0">
                <a:latin typeface="Arial" panose="020B0604020202020204" pitchFamily="34" charset="0"/>
                <a:cs typeface="Arial" panose="020B0604020202020204" pitchFamily="34" charset="0"/>
              </a:rPr>
              <a:t>Swagger is one of the most popular API documentation frameworks. It provides a standard, language-agnostic way of defining a REST </a:t>
            </a:r>
            <a:r>
              <a:rPr lang="en-US" dirty="0" smtClean="0">
                <a:latin typeface="Arial" panose="020B0604020202020204" pitchFamily="34" charset="0"/>
                <a:cs typeface="Arial" panose="020B0604020202020204" pitchFamily="34" charset="0"/>
              </a:rPr>
              <a:t>API interface</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marL="285750" indent="-285750">
              <a:lnSpc>
                <a:spcPct val="200000"/>
              </a:lnSpc>
              <a:buClr>
                <a:srgbClr val="002060"/>
              </a:buClr>
              <a:buFont typeface="Wingdings" panose="05000000000000000000" pitchFamily="2" charset="2"/>
              <a:buChar char="q"/>
            </a:pP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approach allows the client to understand the capabilities of the REST service without any prior access to the </a:t>
            </a:r>
            <a:r>
              <a:rPr lang="en-US" dirty="0" smtClean="0">
                <a:latin typeface="Arial" panose="020B0604020202020204" pitchFamily="34" charset="0"/>
                <a:cs typeface="Arial" panose="020B0604020202020204" pitchFamily="34" charset="0"/>
              </a:rPr>
              <a:t>service implementation </a:t>
            </a:r>
            <a:r>
              <a:rPr lang="en-US" dirty="0">
                <a:latin typeface="Arial" panose="020B0604020202020204" pitchFamily="34" charset="0"/>
                <a:cs typeface="Arial" panose="020B0604020202020204" pitchFamily="34" charset="0"/>
              </a:rPr>
              <a:t>code or network inspection. </a:t>
            </a:r>
            <a:endParaRPr lang="en-US" dirty="0" smtClean="0">
              <a:latin typeface="Arial" panose="020B0604020202020204" pitchFamily="34" charset="0"/>
              <a:cs typeface="Arial" panose="020B0604020202020204" pitchFamily="34" charset="0"/>
            </a:endParaRPr>
          </a:p>
          <a:p>
            <a:pPr marL="285750" indent="-285750">
              <a:lnSpc>
                <a:spcPct val="200000"/>
              </a:lnSpc>
              <a:buClr>
                <a:srgbClr val="002060"/>
              </a:buClr>
              <a:buFont typeface="Wingdings" panose="05000000000000000000" pitchFamily="2" charset="2"/>
              <a:buChar char="q"/>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goal of Swagger is to keep the client, API documentation, and API server implementation </a:t>
            </a:r>
            <a:r>
              <a:rPr lang="en-US" dirty="0" err="1" smtClean="0">
                <a:latin typeface="Arial" panose="020B0604020202020204" pitchFamily="34" charset="0"/>
                <a:cs typeface="Arial" panose="020B0604020202020204" pitchFamily="34" charset="0"/>
              </a:rPr>
              <a:t>insync</a:t>
            </a:r>
            <a:r>
              <a:rPr lang="en-US" dirty="0">
                <a:latin typeface="Arial" panose="020B0604020202020204" pitchFamily="34" charset="0"/>
                <a:cs typeface="Arial" panose="020B0604020202020204" pitchFamily="34" charset="0"/>
              </a:rPr>
              <a:t>. The Swagger framework comes with the following:</a:t>
            </a:r>
          </a:p>
          <a:p>
            <a:pPr marL="285750" indent="-285750">
              <a:lnSpc>
                <a:spcPct val="200000"/>
              </a:lnSpc>
              <a:buClr>
                <a:srgbClr val="002060"/>
              </a:buClr>
              <a:buFont typeface="Wingdings" panose="05000000000000000000" pitchFamily="2" charset="2"/>
              <a:buChar char="q"/>
            </a:pPr>
            <a:r>
              <a:rPr lang="en-US" b="1" dirty="0" err="1" smtClean="0">
                <a:latin typeface="Arial" panose="020B0604020202020204" pitchFamily="34" charset="0"/>
                <a:cs typeface="Arial" panose="020B0604020202020204" pitchFamily="34" charset="0"/>
              </a:rPr>
              <a:t>OpenAPI</a:t>
            </a:r>
            <a:r>
              <a:rPr lang="en-US" b="1"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Specifications </a:t>
            </a:r>
            <a:r>
              <a:rPr lang="en-US" dirty="0">
                <a:latin typeface="Arial" panose="020B0604020202020204" pitchFamily="34" charset="0"/>
                <a:cs typeface="Arial" panose="020B0604020202020204" pitchFamily="34" charset="0"/>
              </a:rPr>
              <a:t>for documenting RESTful APIs</a:t>
            </a:r>
          </a:p>
          <a:p>
            <a:pPr marL="285750" indent="-285750">
              <a:lnSpc>
                <a:spcPct val="200000"/>
              </a:lnSpc>
              <a:buClr>
                <a:srgbClr val="002060"/>
              </a:buClr>
              <a:buFont typeface="Wingdings" panose="05000000000000000000" pitchFamily="2" charset="2"/>
              <a:buChar char="q"/>
            </a:pPr>
            <a:r>
              <a:rPr lang="en-US" b="1" dirty="0" smtClean="0">
                <a:latin typeface="Arial" panose="020B0604020202020204" pitchFamily="34" charset="0"/>
                <a:cs typeface="Arial" panose="020B0604020202020204" pitchFamily="34" charset="0"/>
              </a:rPr>
              <a:t>Swagger </a:t>
            </a:r>
            <a:r>
              <a:rPr lang="en-US" b="1" dirty="0">
                <a:latin typeface="Arial" panose="020B0604020202020204" pitchFamily="34" charset="0"/>
                <a:cs typeface="Arial" panose="020B0604020202020204" pitchFamily="34" charset="0"/>
              </a:rPr>
              <a:t>UI </a:t>
            </a:r>
            <a:r>
              <a:rPr lang="en-US" dirty="0">
                <a:latin typeface="Arial" panose="020B0604020202020204" pitchFamily="34" charset="0"/>
                <a:cs typeface="Arial" panose="020B0604020202020204" pitchFamily="34" charset="0"/>
              </a:rPr>
              <a:t>to graphically display the API interface</a:t>
            </a:r>
          </a:p>
          <a:p>
            <a:pPr marL="285750" indent="-285750">
              <a:lnSpc>
                <a:spcPct val="200000"/>
              </a:lnSpc>
              <a:buClr>
                <a:srgbClr val="002060"/>
              </a:buClr>
              <a:buFont typeface="Wingdings" panose="05000000000000000000" pitchFamily="2" charset="2"/>
              <a:buChar char="q"/>
            </a:pPr>
            <a:r>
              <a:rPr lang="en-US" dirty="0" smtClean="0">
                <a:latin typeface="Arial" panose="020B0604020202020204" pitchFamily="34" charset="0"/>
                <a:cs typeface="Arial" panose="020B0604020202020204" pitchFamily="34" charset="0"/>
              </a:rPr>
              <a:t>Tools </a:t>
            </a:r>
            <a:r>
              <a:rPr lang="en-US" dirty="0">
                <a:latin typeface="Arial" panose="020B0604020202020204" pitchFamily="34" charset="0"/>
                <a:cs typeface="Arial" panose="020B0604020202020204" pitchFamily="34" charset="0"/>
              </a:rPr>
              <a:t>like </a:t>
            </a:r>
            <a:r>
              <a:rPr lang="en-US" b="1" dirty="0">
                <a:latin typeface="Arial" panose="020B0604020202020204" pitchFamily="34" charset="0"/>
                <a:cs typeface="Arial" panose="020B0604020202020204" pitchFamily="34" charset="0"/>
              </a:rPr>
              <a:t>Swagger </a:t>
            </a:r>
            <a:r>
              <a:rPr lang="en-US" b="1" dirty="0" err="1">
                <a:latin typeface="Arial" panose="020B0604020202020204" pitchFamily="34" charset="0"/>
                <a:cs typeface="Arial" panose="020B0604020202020204" pitchFamily="34" charset="0"/>
              </a:rPr>
              <a:t>Codegen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 generate clients for different languages</a:t>
            </a:r>
          </a:p>
        </p:txBody>
      </p:sp>
    </p:spTree>
    <p:extLst>
      <p:ext uri="{BB962C8B-B14F-4D97-AF65-F5344CB8AC3E}">
        <p14:creationId xmlns:p14="http://schemas.microsoft.com/office/powerpoint/2010/main" val="6828004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89409" y="0"/>
            <a:ext cx="3178658" cy="556181"/>
          </a:xfrm>
        </p:spPr>
        <p:txBody>
          <a:bodyPr>
            <a:normAutofit/>
          </a:bodyPr>
          <a:lstStyle/>
          <a:p>
            <a:r>
              <a:rPr lang="en-US" sz="3200" dirty="0" smtClean="0">
                <a:solidFill>
                  <a:srgbClr val="00B0F0"/>
                </a:solidFill>
                <a:latin typeface="Gabriola" panose="04040605051002020D02" pitchFamily="82" charset="0"/>
              </a:rPr>
              <a:t>Swagger Specification</a:t>
            </a:r>
            <a:endParaRPr lang="en-US" sz="3200" dirty="0">
              <a:solidFill>
                <a:srgbClr val="00B0F0"/>
              </a:solidFill>
              <a:latin typeface="Gabriola" panose="04040605051002020D02" pitchFamily="82" charset="0"/>
            </a:endParaRPr>
          </a:p>
        </p:txBody>
      </p:sp>
      <p:sp>
        <p:nvSpPr>
          <p:cNvPr id="2" name="Rectangle 1"/>
          <p:cNvSpPr/>
          <p:nvPr/>
        </p:nvSpPr>
        <p:spPr>
          <a:xfrm>
            <a:off x="339365" y="688158"/>
            <a:ext cx="10096107" cy="4662815"/>
          </a:xfrm>
          <a:prstGeom prst="rect">
            <a:avLst/>
          </a:prstGeom>
        </p:spPr>
        <p:txBody>
          <a:bodyPr wrap="square">
            <a:spAutoFit/>
          </a:bodyPr>
          <a:lstStyle/>
          <a:p>
            <a:pPr>
              <a:lnSpc>
                <a:spcPct val="150000"/>
              </a:lnSpc>
            </a:pPr>
            <a:r>
              <a:rPr lang="en-US" dirty="0">
                <a:latin typeface="Arial" panose="020B0604020202020204" pitchFamily="34" charset="0"/>
              </a:rPr>
              <a:t>The Swagger specification describes the following information </a:t>
            </a:r>
            <a:r>
              <a:rPr lang="en-US" dirty="0" smtClean="0">
                <a:latin typeface="Arial" panose="020B0604020202020204" pitchFamily="34" charset="0"/>
              </a:rPr>
              <a:t>about the </a:t>
            </a:r>
            <a:r>
              <a:rPr lang="en-US" dirty="0">
                <a:latin typeface="Arial" panose="020B0604020202020204" pitchFamily="34" charset="0"/>
              </a:rPr>
              <a:t>REST API.</a:t>
            </a:r>
          </a:p>
          <a:p>
            <a:pPr>
              <a:lnSpc>
                <a:spcPct val="150000"/>
              </a:lnSpc>
            </a:pPr>
            <a:r>
              <a:rPr lang="en-US" sz="800" dirty="0">
                <a:latin typeface="Wingdings" panose="05000000000000000000" pitchFamily="2" charset="2"/>
              </a:rPr>
              <a:t>n </a:t>
            </a:r>
            <a:r>
              <a:rPr lang="en-US" dirty="0">
                <a:latin typeface="Arial" panose="020B0604020202020204" pitchFamily="34" charset="0"/>
              </a:rPr>
              <a:t>URL endpoint</a:t>
            </a:r>
          </a:p>
          <a:p>
            <a:pPr>
              <a:lnSpc>
                <a:spcPct val="150000"/>
              </a:lnSpc>
            </a:pPr>
            <a:r>
              <a:rPr lang="en-US" sz="800" dirty="0">
                <a:latin typeface="Wingdings" panose="05000000000000000000" pitchFamily="2" charset="2"/>
              </a:rPr>
              <a:t>n </a:t>
            </a:r>
            <a:r>
              <a:rPr lang="en-US" dirty="0">
                <a:latin typeface="Arial" panose="020B0604020202020204" pitchFamily="34" charset="0"/>
              </a:rPr>
              <a:t>HTTP verbs supported for the URI</a:t>
            </a:r>
          </a:p>
          <a:p>
            <a:pPr>
              <a:lnSpc>
                <a:spcPct val="150000"/>
              </a:lnSpc>
            </a:pPr>
            <a:r>
              <a:rPr lang="en-US" sz="800" dirty="0">
                <a:latin typeface="Wingdings" panose="05000000000000000000" pitchFamily="2" charset="2"/>
              </a:rPr>
              <a:t>n </a:t>
            </a:r>
            <a:r>
              <a:rPr lang="en-US" dirty="0">
                <a:latin typeface="Arial" panose="020B0604020202020204" pitchFamily="34" charset="0"/>
              </a:rPr>
              <a:t>Description</a:t>
            </a:r>
          </a:p>
          <a:p>
            <a:pPr>
              <a:lnSpc>
                <a:spcPct val="150000"/>
              </a:lnSpc>
            </a:pPr>
            <a:r>
              <a:rPr lang="en-US" sz="800" dirty="0">
                <a:latin typeface="Wingdings" panose="05000000000000000000" pitchFamily="2" charset="2"/>
              </a:rPr>
              <a:t>n </a:t>
            </a:r>
            <a:r>
              <a:rPr lang="en-US" dirty="0">
                <a:latin typeface="Arial" panose="020B0604020202020204" pitchFamily="34" charset="0"/>
              </a:rPr>
              <a:t>Query parameters to be passed in the URL</a:t>
            </a:r>
          </a:p>
          <a:p>
            <a:pPr>
              <a:lnSpc>
                <a:spcPct val="150000"/>
              </a:lnSpc>
            </a:pPr>
            <a:r>
              <a:rPr lang="en-US" sz="800" dirty="0">
                <a:latin typeface="Wingdings" panose="05000000000000000000" pitchFamily="2" charset="2"/>
              </a:rPr>
              <a:t>n </a:t>
            </a:r>
            <a:r>
              <a:rPr lang="en-US" dirty="0">
                <a:latin typeface="Arial" panose="020B0604020202020204" pitchFamily="34" charset="0"/>
              </a:rPr>
              <a:t>Header parameters in the input request message</a:t>
            </a:r>
          </a:p>
          <a:p>
            <a:pPr>
              <a:lnSpc>
                <a:spcPct val="150000"/>
              </a:lnSpc>
            </a:pPr>
            <a:r>
              <a:rPr lang="en-US" sz="800" dirty="0">
                <a:latin typeface="Wingdings" panose="05000000000000000000" pitchFamily="2" charset="2"/>
              </a:rPr>
              <a:t>n </a:t>
            </a:r>
            <a:r>
              <a:rPr lang="en-US" dirty="0">
                <a:latin typeface="Arial" panose="020B0604020202020204" pitchFamily="34" charset="0"/>
              </a:rPr>
              <a:t>Payload format and data type for the request and response messages</a:t>
            </a:r>
          </a:p>
          <a:p>
            <a:pPr>
              <a:lnSpc>
                <a:spcPct val="150000"/>
              </a:lnSpc>
            </a:pPr>
            <a:r>
              <a:rPr lang="en-US" sz="800" dirty="0">
                <a:latin typeface="Wingdings" panose="05000000000000000000" pitchFamily="2" charset="2"/>
              </a:rPr>
              <a:t>n </a:t>
            </a:r>
            <a:r>
              <a:rPr lang="en-US" dirty="0">
                <a:latin typeface="Arial" panose="020B0604020202020204" pitchFamily="34" charset="0"/>
              </a:rPr>
              <a:t>HTTP response status codes</a:t>
            </a:r>
          </a:p>
          <a:p>
            <a:pPr>
              <a:lnSpc>
                <a:spcPct val="150000"/>
              </a:lnSpc>
            </a:pPr>
            <a:r>
              <a:rPr lang="en-US" sz="800" dirty="0">
                <a:latin typeface="Wingdings" panose="05000000000000000000" pitchFamily="2" charset="2"/>
              </a:rPr>
              <a:t>n </a:t>
            </a:r>
            <a:r>
              <a:rPr lang="en-US" dirty="0">
                <a:latin typeface="Arial" panose="020B0604020202020204" pitchFamily="34" charset="0"/>
              </a:rPr>
              <a:t>Security requirements</a:t>
            </a:r>
          </a:p>
          <a:p>
            <a:pPr>
              <a:lnSpc>
                <a:spcPct val="150000"/>
              </a:lnSpc>
            </a:pPr>
            <a:r>
              <a:rPr lang="en-US" sz="800" dirty="0">
                <a:latin typeface="Wingdings" panose="05000000000000000000" pitchFamily="2" charset="2"/>
              </a:rPr>
              <a:t>n </a:t>
            </a:r>
            <a:r>
              <a:rPr lang="en-US" dirty="0">
                <a:latin typeface="Arial" panose="020B0604020202020204" pitchFamily="34" charset="0"/>
              </a:rPr>
              <a:t>Vendor extensions</a:t>
            </a:r>
          </a:p>
          <a:p>
            <a:pPr>
              <a:lnSpc>
                <a:spcPct val="150000"/>
              </a:lnSpc>
            </a:pPr>
            <a:r>
              <a:rPr lang="en-US" dirty="0">
                <a:latin typeface="Arial" panose="020B0604020202020204" pitchFamily="34" charset="0"/>
              </a:rPr>
              <a:t>An API's Swagger specifications are documented in JSON or YAML format.</a:t>
            </a:r>
            <a:endParaRPr lang="en-US" dirty="0"/>
          </a:p>
        </p:txBody>
      </p:sp>
    </p:spTree>
    <p:extLst>
      <p:ext uri="{BB962C8B-B14F-4D97-AF65-F5344CB8AC3E}">
        <p14:creationId xmlns:p14="http://schemas.microsoft.com/office/powerpoint/2010/main" val="13386238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3550" y="0"/>
            <a:ext cx="2137249" cy="665099"/>
          </a:xfrm>
        </p:spPr>
        <p:txBody>
          <a:bodyPr>
            <a:normAutofit/>
          </a:bodyPr>
          <a:lstStyle/>
          <a:p>
            <a:r>
              <a:rPr lang="en-US" sz="3200" b="1" dirty="0">
                <a:solidFill>
                  <a:srgbClr val="00B0F0"/>
                </a:solidFill>
                <a:latin typeface="Gabriola" panose="04040605051002020D02" pitchFamily="82" charset="0"/>
              </a:rPr>
              <a:t>API Blueprint</a:t>
            </a:r>
          </a:p>
        </p:txBody>
      </p:sp>
      <p:sp>
        <p:nvSpPr>
          <p:cNvPr id="2" name="Rectangle 1"/>
          <p:cNvSpPr/>
          <p:nvPr/>
        </p:nvSpPr>
        <p:spPr>
          <a:xfrm>
            <a:off x="248111" y="863062"/>
            <a:ext cx="11670384" cy="923330"/>
          </a:xfrm>
          <a:prstGeom prst="rect">
            <a:avLst/>
          </a:prstGeom>
        </p:spPr>
        <p:txBody>
          <a:bodyPr wrap="square">
            <a:spAutoFit/>
          </a:bodyPr>
          <a:lstStyle/>
          <a:p>
            <a:pPr marL="285750" indent="-285750">
              <a:buFont typeface="Wingdings" panose="05000000000000000000" pitchFamily="2" charset="2"/>
              <a:buChar char="v"/>
            </a:pPr>
            <a:r>
              <a:rPr lang="en-US" dirty="0" smtClean="0">
                <a:solidFill>
                  <a:srgbClr val="000000"/>
                </a:solidFill>
                <a:latin typeface="Arial" panose="020B0604020202020204" pitchFamily="34" charset="0"/>
                <a:cs typeface="Arial" panose="020B0604020202020204" pitchFamily="34" charset="0"/>
              </a:rPr>
              <a:t>API </a:t>
            </a:r>
            <a:r>
              <a:rPr lang="en-US" dirty="0">
                <a:solidFill>
                  <a:srgbClr val="000000"/>
                </a:solidFill>
                <a:latin typeface="Arial" panose="020B0604020202020204" pitchFamily="34" charset="0"/>
                <a:cs typeface="Arial" panose="020B0604020202020204" pitchFamily="34" charset="0"/>
              </a:rPr>
              <a:t>Blueprint is a document-oriented language for describing REST API using Markdown </a:t>
            </a:r>
            <a:r>
              <a:rPr lang="en-US" dirty="0" smtClean="0">
                <a:solidFill>
                  <a:srgbClr val="000000"/>
                </a:solidFill>
                <a:latin typeface="Arial" panose="020B0604020202020204" pitchFamily="34" charset="0"/>
                <a:cs typeface="Arial" panose="020B0604020202020204" pitchFamily="34" charset="0"/>
              </a:rPr>
              <a:t>syntax.</a:t>
            </a:r>
          </a:p>
          <a:p>
            <a:pPr marL="285750" indent="-285750">
              <a:buFont typeface="Wingdings" panose="05000000000000000000" pitchFamily="2" charset="2"/>
              <a:buChar char="v"/>
            </a:pPr>
            <a:r>
              <a:rPr lang="en-US" b="1" dirty="0">
                <a:latin typeface="Arial" panose="020B0604020202020204" pitchFamily="34" charset="0"/>
                <a:cs typeface="Arial" panose="020B0604020202020204" pitchFamily="34" charset="0"/>
              </a:rPr>
              <a:t>API Blueprint Document </a:t>
            </a:r>
            <a:r>
              <a:rPr lang="en-US" b="1" dirty="0" smtClean="0">
                <a:latin typeface="Arial" panose="020B0604020202020204" pitchFamily="34" charset="0"/>
                <a:cs typeface="Arial" panose="020B0604020202020204" pitchFamily="34" charset="0"/>
              </a:rPr>
              <a:t>Structure : </a:t>
            </a:r>
            <a:r>
              <a:rPr lang="en-US" dirty="0" smtClean="0">
                <a:latin typeface="Arial" panose="020B0604020202020204" pitchFamily="34" charset="0"/>
                <a:cs typeface="Arial" panose="020B0604020202020204" pitchFamily="34" charset="0"/>
              </a:rPr>
              <a:t>An </a:t>
            </a:r>
            <a:r>
              <a:rPr lang="en-US" dirty="0">
                <a:latin typeface="Arial" panose="020B0604020202020204" pitchFamily="34" charset="0"/>
                <a:cs typeface="Arial" panose="020B0604020202020204" pitchFamily="34" charset="0"/>
              </a:rPr>
              <a:t>API Blueprint document is structured into logical </a:t>
            </a:r>
            <a:r>
              <a:rPr lang="en-US" i="1" dirty="0">
                <a:latin typeface="Arial" panose="020B0604020202020204" pitchFamily="34" charset="0"/>
                <a:cs typeface="Arial" panose="020B0604020202020204" pitchFamily="34" charset="0"/>
              </a:rPr>
              <a:t>sections</a:t>
            </a:r>
            <a:r>
              <a:rPr lang="en-US"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The following are the reserved keywords for defining the header and list entities in </a:t>
            </a:r>
            <a:r>
              <a:rPr lang="en-US" dirty="0" smtClean="0">
                <a:latin typeface="Arial" panose="020B0604020202020204" pitchFamily="34" charset="0"/>
                <a:cs typeface="Arial" panose="020B0604020202020204" pitchFamily="34" charset="0"/>
              </a:rPr>
              <a:t>an API </a:t>
            </a:r>
            <a:r>
              <a:rPr lang="en-US" dirty="0">
                <a:latin typeface="Arial" panose="020B0604020202020204" pitchFamily="34" charset="0"/>
                <a:cs typeface="Arial" panose="020B0604020202020204" pitchFamily="34" charset="0"/>
              </a:rPr>
              <a:t>Blueprint document:</a:t>
            </a:r>
          </a:p>
        </p:txBody>
      </p:sp>
      <p:sp>
        <p:nvSpPr>
          <p:cNvPr id="3" name="Rectangle 2"/>
          <p:cNvSpPr/>
          <p:nvPr/>
        </p:nvSpPr>
        <p:spPr>
          <a:xfrm>
            <a:off x="556182" y="2630079"/>
            <a:ext cx="3223967" cy="230014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latin typeface="Arial" panose="020B0604020202020204" pitchFamily="34" charset="0"/>
                <a:cs typeface="Arial" panose="020B0604020202020204" pitchFamily="34" charset="0"/>
              </a:rPr>
              <a:t>Header keywords</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Group</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structure</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HTTP </a:t>
            </a:r>
            <a:r>
              <a:rPr lang="en-US" dirty="0">
                <a:latin typeface="Arial" panose="020B0604020202020204" pitchFamily="34" charset="0"/>
                <a:cs typeface="Arial" panose="020B0604020202020204" pitchFamily="34" charset="0"/>
              </a:rPr>
              <a:t>methods</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URI </a:t>
            </a:r>
            <a:r>
              <a:rPr lang="en-US" dirty="0">
                <a:latin typeface="Arial" panose="020B0604020202020204" pitchFamily="34" charset="0"/>
                <a:cs typeface="Arial" panose="020B0604020202020204" pitchFamily="34" charset="0"/>
              </a:rPr>
              <a:t>templates</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Combination </a:t>
            </a:r>
            <a:r>
              <a:rPr lang="en-US" dirty="0">
                <a:latin typeface="Arial" panose="020B0604020202020204" pitchFamily="34" charset="0"/>
                <a:cs typeface="Arial" panose="020B0604020202020204" pitchFamily="34" charset="0"/>
              </a:rPr>
              <a:t>of HTTP methods and URI templates</a:t>
            </a:r>
          </a:p>
        </p:txBody>
      </p:sp>
      <p:sp>
        <p:nvSpPr>
          <p:cNvPr id="4" name="Rectangle 3"/>
          <p:cNvSpPr/>
          <p:nvPr/>
        </p:nvSpPr>
        <p:spPr>
          <a:xfrm>
            <a:off x="4097262" y="2630078"/>
            <a:ext cx="3972082" cy="328052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latin typeface="Arial" panose="020B0604020202020204" pitchFamily="34" charset="0"/>
                <a:cs typeface="Arial" panose="020B0604020202020204" pitchFamily="34" charset="0"/>
              </a:rPr>
              <a:t>List keywords</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Request</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Response</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Body</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Schema</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Model</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Header </a:t>
            </a:r>
            <a:r>
              <a:rPr lang="en-US" dirty="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headers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Parameter and parameters</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Values</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Attribute </a:t>
            </a:r>
            <a:r>
              <a:rPr lang="en-US" dirty="0">
                <a:latin typeface="Arial" panose="020B0604020202020204" pitchFamily="34" charset="0"/>
                <a:cs typeface="Arial" panose="020B0604020202020204" pitchFamily="34" charset="0"/>
              </a:rPr>
              <a:t>and attributes</a:t>
            </a:r>
          </a:p>
          <a:p>
            <a:pPr marL="285750" indent="-285750">
              <a:buFont typeface="Wingdings" panose="05000000000000000000" pitchFamily="2" charset="2"/>
              <a:buChar char="§"/>
            </a:pPr>
            <a:r>
              <a:rPr lang="en-US" dirty="0" smtClean="0">
                <a:latin typeface="Arial" panose="020B0604020202020204" pitchFamily="34" charset="0"/>
                <a:cs typeface="Arial" panose="020B0604020202020204" pitchFamily="34" charset="0"/>
              </a:rPr>
              <a:t>Relation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9923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7396" y="379683"/>
            <a:ext cx="11370945" cy="5040313"/>
          </a:xfrm>
        </p:spPr>
        <p:txBody>
          <a:bodyPr>
            <a:noAutofit/>
          </a:bodyPr>
          <a:lstStyle/>
          <a:p>
            <a:endParaRPr lang="en-US" b="1" dirty="0" smtClean="0">
              <a:latin typeface="Arial" panose="020B0604020202020204" pitchFamily="34" charset="0"/>
              <a:cs typeface="Arial" panose="020B0604020202020204" pitchFamily="34" charset="0"/>
            </a:endParaRPr>
          </a:p>
          <a:p>
            <a:r>
              <a:rPr lang="en-US" b="1" dirty="0" smtClean="0">
                <a:solidFill>
                  <a:srgbClr val="CB2980"/>
                </a:solidFill>
                <a:latin typeface="Arial" panose="020B0604020202020204" pitchFamily="34" charset="0"/>
                <a:cs typeface="Arial" panose="020B0604020202020204" pitchFamily="34" charset="0"/>
              </a:rPr>
              <a:t>Build</a:t>
            </a:r>
          </a:p>
          <a:p>
            <a:r>
              <a:rPr lang="en-US" dirty="0" smtClean="0">
                <a:latin typeface="Arial" panose="020B0604020202020204" pitchFamily="34" charset="0"/>
                <a:cs typeface="Arial" panose="020B0604020202020204" pitchFamily="34" charset="0"/>
              </a:rPr>
              <a:t>RAML </a:t>
            </a:r>
            <a:r>
              <a:rPr lang="en-US" dirty="0">
                <a:latin typeface="Arial" panose="020B0604020202020204" pitchFamily="34" charset="0"/>
                <a:cs typeface="Arial" panose="020B0604020202020204" pitchFamily="34" charset="0"/>
              </a:rPr>
              <a:t>makes it easy to build your API by turning your spec into code with server-side generators in several different languages including </a:t>
            </a:r>
            <a:r>
              <a:rPr lang="en-US" dirty="0" err="1">
                <a:latin typeface="Arial" panose="020B0604020202020204" pitchFamily="34" charset="0"/>
                <a:cs typeface="Arial" panose="020B0604020202020204" pitchFamily="34" charset="0"/>
              </a:rPr>
              <a:t>NodeJS</a:t>
            </a:r>
            <a:r>
              <a:rPr lang="en-US" dirty="0">
                <a:latin typeface="Arial" panose="020B0604020202020204" pitchFamily="34" charset="0"/>
                <a:cs typeface="Arial" panose="020B0604020202020204" pitchFamily="34" charset="0"/>
              </a:rPr>
              <a:t>, Java, .NET, and Python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285750" indent="-285750">
              <a:buBlip>
                <a:blip r:embed="rId2"/>
              </a:buBlip>
            </a:pPr>
            <a:r>
              <a:rPr lang="en-US" b="1" dirty="0" err="1" smtClean="0">
                <a:latin typeface="Arial" panose="020B0604020202020204" pitchFamily="34" charset="0"/>
                <a:cs typeface="Arial" panose="020B0604020202020204" pitchFamily="34" charset="0"/>
              </a:rPr>
              <a:t>Restlet</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With </a:t>
            </a:r>
            <a:r>
              <a:rPr lang="en-US" dirty="0" err="1">
                <a:latin typeface="Arial" panose="020B0604020202020204" pitchFamily="34" charset="0"/>
                <a:cs typeface="Arial" panose="020B0604020202020204" pitchFamily="34" charset="0"/>
              </a:rPr>
              <a:t>Restlet</a:t>
            </a:r>
            <a:r>
              <a:rPr lang="en-US" dirty="0">
                <a:latin typeface="Arial" panose="020B0604020202020204" pitchFamily="34" charset="0"/>
                <a:cs typeface="Arial" panose="020B0604020202020204" pitchFamily="34" charset="0"/>
              </a:rPr>
              <a:t> Framework's powerful routing and filtering capabilities, unified client and server Java API, developers can build secure and scalable RESTful web APIs</a:t>
            </a:r>
            <a:r>
              <a:rPr lang="en-US" dirty="0" smtClean="0">
                <a:latin typeface="Arial" panose="020B0604020202020204" pitchFamily="34" charset="0"/>
                <a:cs typeface="Arial" panose="020B0604020202020204" pitchFamily="34" charset="0"/>
              </a:rPr>
              <a:t>.</a:t>
            </a:r>
          </a:p>
          <a:p>
            <a:pPr marL="285750" indent="-285750">
              <a:buBlip>
                <a:blip r:embed="rId2"/>
              </a:buBlip>
            </a:pPr>
            <a:endParaRPr lang="en-US" b="1" dirty="0">
              <a:latin typeface="Arial" panose="020B0604020202020204" pitchFamily="34" charset="0"/>
              <a:cs typeface="Arial" panose="020B0604020202020204" pitchFamily="34" charset="0"/>
            </a:endParaRPr>
          </a:p>
          <a:p>
            <a:pPr marL="285750" indent="-285750">
              <a:buBlip>
                <a:blip r:embed="rId2"/>
              </a:buBlip>
            </a:pPr>
            <a:r>
              <a:rPr lang="en-US" b="1" dirty="0">
                <a:latin typeface="Arial" panose="020B0604020202020204" pitchFamily="34" charset="0"/>
                <a:cs typeface="Arial" panose="020B0604020202020204" pitchFamily="34" charset="0"/>
              </a:rPr>
              <a:t>RAML for JAX-RS</a:t>
            </a:r>
          </a:p>
          <a:p>
            <a:r>
              <a:rPr lang="en-US" dirty="0">
                <a:latin typeface="Arial" panose="020B0604020202020204" pitchFamily="34" charset="0"/>
                <a:cs typeface="Arial" panose="020B0604020202020204" pitchFamily="34" charset="0"/>
              </a:rPr>
              <a:t>The goal of RAML for JAX-RS is to provide a set of tools to work with these technologies to build your API in a way of being able to scaffold a JAVA + JAX-RS application based on an existing RAML API </a:t>
            </a:r>
            <a:r>
              <a:rPr lang="en-US" dirty="0" smtClean="0">
                <a:latin typeface="Arial" panose="020B0604020202020204" pitchFamily="34" charset="0"/>
                <a:cs typeface="Arial" panose="020B0604020202020204" pitchFamily="34" charset="0"/>
              </a:rPr>
              <a:t>definition.</a:t>
            </a:r>
          </a:p>
          <a:p>
            <a:pPr marL="285750" indent="-285750">
              <a:buBlip>
                <a:blip r:embed="rId2"/>
              </a:buBlip>
            </a:pPr>
            <a:endParaRPr lang="en-US" b="1" dirty="0">
              <a:latin typeface="Arial" panose="020B0604020202020204" pitchFamily="34" charset="0"/>
              <a:cs typeface="Arial" panose="020B0604020202020204" pitchFamily="34" charset="0"/>
            </a:endParaRPr>
          </a:p>
          <a:p>
            <a:pPr marL="285750" indent="-285750">
              <a:buBlip>
                <a:blip r:embed="rId2"/>
              </a:buBlip>
            </a:pPr>
            <a:r>
              <a:rPr lang="en-US" b="1" dirty="0">
                <a:latin typeface="Arial" panose="020B0604020202020204" pitchFamily="34" charset="0"/>
                <a:cs typeface="Arial" panose="020B0604020202020204" pitchFamily="34" charset="0"/>
              </a:rPr>
              <a:t>Osprey</a:t>
            </a:r>
          </a:p>
          <a:p>
            <a:r>
              <a:rPr lang="en-US" dirty="0">
                <a:latin typeface="Arial" panose="020B0604020202020204" pitchFamily="34" charset="0"/>
                <a:cs typeface="Arial" panose="020B0604020202020204" pitchFamily="34" charset="0"/>
              </a:rPr>
              <a:t>Osprey is a JavaScript framework for rapidly building applications that expose RAML APIs. It’s based on Node and Express.</a:t>
            </a: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4093868" y="75414"/>
            <a:ext cx="5068985" cy="608538"/>
          </a:xfrm>
        </p:spPr>
        <p:txBody>
          <a:bodyPr/>
          <a:lstStyle/>
          <a:p>
            <a:r>
              <a:rPr lang="en-US" sz="3200" dirty="0">
                <a:solidFill>
                  <a:srgbClr val="00B0F0"/>
                </a:solidFill>
                <a:latin typeface="Gabriola" panose="04040605051002020D02" pitchFamily="82" charset="0"/>
              </a:rPr>
              <a:t>Features of </a:t>
            </a:r>
            <a:r>
              <a:rPr lang="en-US" sz="3200" dirty="0" smtClean="0">
                <a:solidFill>
                  <a:srgbClr val="00B0F0"/>
                </a:solidFill>
                <a:latin typeface="Gabriola" panose="04040605051002020D02" pitchFamily="82" charset="0"/>
              </a:rPr>
              <a:t>RAML Contd.. </a:t>
            </a:r>
            <a:endParaRPr lang="en-US" dirty="0"/>
          </a:p>
        </p:txBody>
      </p:sp>
    </p:spTree>
    <p:extLst>
      <p:ext uri="{BB962C8B-B14F-4D97-AF65-F5344CB8AC3E}">
        <p14:creationId xmlns:p14="http://schemas.microsoft.com/office/powerpoint/2010/main" val="3152338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0685" y="0"/>
            <a:ext cx="4512804" cy="565608"/>
          </a:xfrm>
        </p:spPr>
        <p:txBody>
          <a:bodyPr>
            <a:normAutofit/>
          </a:bodyPr>
          <a:lstStyle/>
          <a:p>
            <a:r>
              <a:rPr lang="en-US" sz="3200" dirty="0">
                <a:solidFill>
                  <a:srgbClr val="00B0F0"/>
                </a:solidFill>
                <a:latin typeface="Gabriola" panose="04040605051002020D02" pitchFamily="82" charset="0"/>
              </a:rPr>
              <a:t>Features of RAML Contd.. </a:t>
            </a:r>
            <a:endParaRPr lang="en-US" dirty="0"/>
          </a:p>
        </p:txBody>
      </p:sp>
      <p:sp>
        <p:nvSpPr>
          <p:cNvPr id="3" name="Rectangle 2"/>
          <p:cNvSpPr/>
          <p:nvPr/>
        </p:nvSpPr>
        <p:spPr>
          <a:xfrm>
            <a:off x="226243" y="707010"/>
            <a:ext cx="11708091" cy="6740307"/>
          </a:xfrm>
          <a:prstGeom prst="rect">
            <a:avLst/>
          </a:prstGeom>
        </p:spPr>
        <p:txBody>
          <a:bodyPr wrap="square">
            <a:spAutoFit/>
          </a:bodyPr>
          <a:lstStyle/>
          <a:p>
            <a:pPr>
              <a:lnSpc>
                <a:spcPct val="150000"/>
              </a:lnSpc>
            </a:pPr>
            <a:r>
              <a:rPr lang="en-US" b="1" dirty="0">
                <a:solidFill>
                  <a:srgbClr val="CB2980"/>
                </a:solidFill>
                <a:latin typeface="Arial" panose="020B0604020202020204" pitchFamily="34" charset="0"/>
                <a:cs typeface="Arial" panose="020B0604020202020204" pitchFamily="34" charset="0"/>
              </a:rPr>
              <a:t>Testing</a:t>
            </a:r>
          </a:p>
          <a:p>
            <a:pPr>
              <a:lnSpc>
                <a:spcPct val="150000"/>
              </a:lnSpc>
            </a:pPr>
            <a:r>
              <a:rPr lang="en-US" b="0" i="0" dirty="0" smtClean="0">
                <a:solidFill>
                  <a:srgbClr val="333333"/>
                </a:solidFill>
                <a:effectLst/>
                <a:latin typeface="Arial" panose="020B0604020202020204" pitchFamily="34" charset="0"/>
                <a:cs typeface="Arial" panose="020B0604020202020204" pitchFamily="34" charset="0"/>
              </a:rPr>
              <a:t>Testing Made Easy using RAML. Unit Tests are absolutely crucial to ensuring that your API doesn’t have any backwards compatibility breaks and meets all of your current requirements. </a:t>
            </a:r>
          </a:p>
          <a:p>
            <a:pPr marL="285750" indent="-285750">
              <a:lnSpc>
                <a:spcPct val="150000"/>
              </a:lnSpc>
              <a:buBlip>
                <a:blip r:embed="rId2"/>
              </a:buBlip>
            </a:pPr>
            <a:r>
              <a:rPr lang="en-US" b="1" dirty="0" smtClean="0">
                <a:latin typeface="Arial" panose="020B0604020202020204" pitchFamily="34" charset="0"/>
                <a:cs typeface="Arial" panose="020B0604020202020204" pitchFamily="34" charset="0"/>
              </a:rPr>
              <a:t>Postman</a:t>
            </a:r>
            <a:endParaRPr lang="en-US" b="1"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Postman is one of the most popular API calling and testing tools used by developers today. Freely available as a Chrome app, Postman supports API calls to any RESTful API and lets you setup scripts and tests after importing your RAML spec</a:t>
            </a:r>
            <a:r>
              <a:rPr lang="en-US" dirty="0" smtClean="0">
                <a:latin typeface="Arial" panose="020B0604020202020204" pitchFamily="34" charset="0"/>
                <a:cs typeface="Arial" panose="020B0604020202020204" pitchFamily="34" charset="0"/>
              </a:rPr>
              <a:t>.</a:t>
            </a:r>
          </a:p>
          <a:p>
            <a:pPr marL="285750" indent="-285750">
              <a:lnSpc>
                <a:spcPct val="150000"/>
              </a:lnSpc>
              <a:buBlip>
                <a:blip r:embed="rId2"/>
              </a:buBlip>
            </a:pPr>
            <a:endParaRPr lang="en-US" dirty="0">
              <a:latin typeface="Arial" panose="020B0604020202020204" pitchFamily="34" charset="0"/>
              <a:cs typeface="Arial" panose="020B0604020202020204" pitchFamily="34" charset="0"/>
            </a:endParaRPr>
          </a:p>
          <a:p>
            <a:pPr marL="285750" indent="-285750">
              <a:lnSpc>
                <a:spcPct val="150000"/>
              </a:lnSpc>
              <a:buBlip>
                <a:blip r:embed="rId2"/>
              </a:buBlip>
            </a:pPr>
            <a:r>
              <a:rPr lang="en-US" b="1" dirty="0" err="1">
                <a:latin typeface="Arial" panose="020B0604020202020204" pitchFamily="34" charset="0"/>
                <a:cs typeface="Arial" panose="020B0604020202020204" pitchFamily="34" charset="0"/>
              </a:rPr>
              <a:t>Abao</a:t>
            </a:r>
            <a:endParaRPr lang="en-US" b="1" dirty="0">
              <a:latin typeface="Arial" panose="020B0604020202020204" pitchFamily="34" charset="0"/>
              <a:cs typeface="Arial" panose="020B0604020202020204" pitchFamily="34" charset="0"/>
            </a:endParaRPr>
          </a:p>
          <a:p>
            <a:pPr>
              <a:lnSpc>
                <a:spcPct val="150000"/>
              </a:lnSpc>
            </a:pPr>
            <a:r>
              <a:rPr lang="en-US" dirty="0" err="1">
                <a:latin typeface="Arial" panose="020B0604020202020204" pitchFamily="34" charset="0"/>
                <a:cs typeface="Arial" panose="020B0604020202020204" pitchFamily="34" charset="0"/>
              </a:rPr>
              <a:t>Abao</a:t>
            </a:r>
            <a:r>
              <a:rPr lang="en-US" dirty="0">
                <a:latin typeface="Arial" panose="020B0604020202020204" pitchFamily="34" charset="0"/>
                <a:cs typeface="Arial" panose="020B0604020202020204" pitchFamily="34" charset="0"/>
              </a:rPr>
              <a:t> is a </a:t>
            </a:r>
            <a:r>
              <a:rPr lang="en-US" dirty="0" err="1">
                <a:latin typeface="Arial" panose="020B0604020202020204" pitchFamily="34" charset="0"/>
                <a:cs typeface="Arial" panose="020B0604020202020204" pitchFamily="34" charset="0"/>
              </a:rPr>
              <a:t>NodeJS</a:t>
            </a:r>
            <a:r>
              <a:rPr lang="en-US" dirty="0">
                <a:latin typeface="Arial" panose="020B0604020202020204" pitchFamily="34" charset="0"/>
                <a:cs typeface="Arial" panose="020B0604020202020204" pitchFamily="34" charset="0"/>
              </a:rPr>
              <a:t> command-line tool for testing API documentation written in RAML format against its backend implementation.</a:t>
            </a:r>
          </a:p>
          <a:p>
            <a:pPr>
              <a:lnSpc>
                <a:spcPct val="150000"/>
              </a:lnSpc>
            </a:pPr>
            <a:endParaRPr lang="en-US" dirty="0" smtClean="0">
              <a:latin typeface="Arial" panose="020B0604020202020204" pitchFamily="34" charset="0"/>
              <a:cs typeface="Arial" panose="020B0604020202020204" pitchFamily="34" charset="0"/>
            </a:endParaRPr>
          </a:p>
          <a:p>
            <a:pPr marL="285750" indent="-285750">
              <a:lnSpc>
                <a:spcPct val="150000"/>
              </a:lnSpc>
              <a:buBlip>
                <a:blip r:embed="rId2"/>
              </a:buBlip>
            </a:pPr>
            <a:r>
              <a:rPr lang="en-US" b="1" dirty="0" err="1">
                <a:latin typeface="Arial" panose="020B0604020202020204" pitchFamily="34" charset="0"/>
                <a:cs typeface="Arial" panose="020B0604020202020204" pitchFamily="34" charset="0"/>
              </a:rPr>
              <a:t>Vigia</a:t>
            </a:r>
            <a:endParaRPr lang="en-US" b="1" dirty="0">
              <a:latin typeface="Arial" panose="020B0604020202020204" pitchFamily="34" charset="0"/>
              <a:cs typeface="Arial" panose="020B0604020202020204" pitchFamily="34" charset="0"/>
            </a:endParaRPr>
          </a:p>
          <a:p>
            <a:pPr>
              <a:lnSpc>
                <a:spcPct val="150000"/>
              </a:lnSpc>
            </a:pPr>
            <a:r>
              <a:rPr lang="en-US" dirty="0" err="1">
                <a:latin typeface="Arial" panose="020B0604020202020204" pitchFamily="34" charset="0"/>
                <a:cs typeface="Arial" panose="020B0604020202020204" pitchFamily="34" charset="0"/>
              </a:rPr>
              <a:t>Vigia</a:t>
            </a:r>
            <a:r>
              <a:rPr lang="en-US" dirty="0">
                <a:latin typeface="Arial" panose="020B0604020202020204" pitchFamily="34" charset="0"/>
                <a:cs typeface="Arial" panose="020B0604020202020204" pitchFamily="34" charset="0"/>
              </a:rPr>
              <a:t> is an adaptable API integration test suite which supports test generation based on a RAML definition file.</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b="0" i="0" dirty="0">
              <a:solidFill>
                <a:srgbClr val="3333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2094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577" y="0"/>
            <a:ext cx="3513562" cy="500160"/>
          </a:xfrm>
        </p:spPr>
        <p:txBody>
          <a:bodyPr/>
          <a:lstStyle/>
          <a:p>
            <a:r>
              <a:rPr lang="en-US" sz="3200" dirty="0">
                <a:solidFill>
                  <a:srgbClr val="00B0F0"/>
                </a:solidFill>
                <a:latin typeface="Gabriola" panose="04040605051002020D02" pitchFamily="82" charset="0"/>
              </a:rPr>
              <a:t>Features of RAML Contd.. </a:t>
            </a:r>
            <a:endParaRPr lang="en-US" dirty="0"/>
          </a:p>
        </p:txBody>
      </p:sp>
      <p:sp>
        <p:nvSpPr>
          <p:cNvPr id="3" name="Rectangle 2"/>
          <p:cNvSpPr/>
          <p:nvPr/>
        </p:nvSpPr>
        <p:spPr>
          <a:xfrm>
            <a:off x="401958" y="754143"/>
            <a:ext cx="11626644" cy="4247317"/>
          </a:xfrm>
          <a:prstGeom prst="rect">
            <a:avLst/>
          </a:prstGeom>
        </p:spPr>
        <p:txBody>
          <a:bodyPr wrap="square">
            <a:spAutoFit/>
          </a:bodyPr>
          <a:lstStyle/>
          <a:p>
            <a:pPr>
              <a:lnSpc>
                <a:spcPct val="150000"/>
              </a:lnSpc>
            </a:pPr>
            <a:r>
              <a:rPr lang="en-US" b="1" dirty="0">
                <a:solidFill>
                  <a:srgbClr val="CB2980"/>
                </a:solidFill>
                <a:latin typeface="Arial" panose="020B0604020202020204" pitchFamily="34" charset="0"/>
                <a:cs typeface="Arial" panose="020B0604020202020204" pitchFamily="34" charset="0"/>
              </a:rPr>
              <a:t>Documentation</a:t>
            </a:r>
          </a:p>
          <a:p>
            <a:pPr>
              <a:lnSpc>
                <a:spcPct val="150000"/>
              </a:lnSpc>
            </a:pPr>
            <a:r>
              <a:rPr lang="en-US" b="0" i="0" dirty="0" smtClean="0">
                <a:solidFill>
                  <a:srgbClr val="333333"/>
                </a:solidFill>
                <a:effectLst/>
                <a:latin typeface="Arial" panose="020B0604020202020204" pitchFamily="34" charset="0"/>
              </a:rPr>
              <a:t>RAML makes documenting your REST API easy, and even better keeps your API documentation in sync! With hundreds of open source tools like the </a:t>
            </a:r>
            <a:r>
              <a:rPr lang="en-US" b="0" i="0" dirty="0" smtClean="0">
                <a:solidFill>
                  <a:srgbClr val="FF0000"/>
                </a:solidFill>
                <a:effectLst/>
                <a:latin typeface="Arial" panose="020B0604020202020204" pitchFamily="34" charset="0"/>
              </a:rPr>
              <a:t>API Console, API Notebook, and RAML 2 HTML </a:t>
            </a:r>
            <a:r>
              <a:rPr lang="en-US" b="0" i="0" dirty="0" smtClean="0">
                <a:solidFill>
                  <a:srgbClr val="333333"/>
                </a:solidFill>
                <a:effectLst/>
                <a:latin typeface="Arial" panose="020B0604020202020204" pitchFamily="34" charset="0"/>
              </a:rPr>
              <a:t>documentation can be generated quickly and on the fly.</a:t>
            </a:r>
          </a:p>
          <a:p>
            <a:pPr>
              <a:lnSpc>
                <a:spcPct val="150000"/>
              </a:lnSpc>
            </a:pPr>
            <a:endParaRPr lang="en-US" dirty="0">
              <a:solidFill>
                <a:srgbClr val="333333"/>
              </a:solidFill>
              <a:latin typeface="Arial" panose="020B0604020202020204" pitchFamily="34" charset="0"/>
            </a:endParaRPr>
          </a:p>
          <a:p>
            <a:pPr>
              <a:lnSpc>
                <a:spcPct val="150000"/>
              </a:lnSpc>
            </a:pPr>
            <a:r>
              <a:rPr lang="en-US" b="1" dirty="0">
                <a:solidFill>
                  <a:srgbClr val="CB2980"/>
                </a:solidFill>
                <a:latin typeface="Arial" panose="020B0604020202020204" pitchFamily="34" charset="0"/>
                <a:cs typeface="Arial" panose="020B0604020202020204" pitchFamily="34" charset="0"/>
              </a:rPr>
              <a:t>Share &amp; Support your API</a:t>
            </a:r>
          </a:p>
          <a:p>
            <a:pPr>
              <a:lnSpc>
                <a:spcPct val="150000"/>
              </a:lnSpc>
            </a:pPr>
            <a:r>
              <a:rPr lang="en-US" b="0" i="0" dirty="0" smtClean="0">
                <a:solidFill>
                  <a:srgbClr val="333333"/>
                </a:solidFill>
                <a:effectLst/>
                <a:latin typeface="Arial" panose="020B0604020202020204" pitchFamily="34" charset="0"/>
              </a:rPr>
              <a:t>The great thing about RAML is that it not only lets you design your API, but actually defines your API. </a:t>
            </a:r>
          </a:p>
          <a:p>
            <a:pPr>
              <a:lnSpc>
                <a:spcPct val="150000"/>
              </a:lnSpc>
            </a:pPr>
            <a:r>
              <a:rPr lang="en-US" b="0" i="0" dirty="0" smtClean="0">
                <a:solidFill>
                  <a:srgbClr val="333333"/>
                </a:solidFill>
                <a:effectLst/>
                <a:latin typeface="Arial" panose="020B0604020202020204" pitchFamily="34" charset="0"/>
              </a:rPr>
              <a:t>This means that this very same RAML spec can be used to integrate your API with other systems, and even generate SDKs for today’s most popular languages.</a:t>
            </a:r>
          </a:p>
          <a:p>
            <a:pPr>
              <a:lnSpc>
                <a:spcPct val="150000"/>
              </a:lnSpc>
            </a:pPr>
            <a:endParaRPr lang="en-US" dirty="0"/>
          </a:p>
        </p:txBody>
      </p:sp>
    </p:spTree>
    <p:extLst>
      <p:ext uri="{BB962C8B-B14F-4D97-AF65-F5344CB8AC3E}">
        <p14:creationId xmlns:p14="http://schemas.microsoft.com/office/powerpoint/2010/main" val="2178760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6673" y="47134"/>
            <a:ext cx="3711525" cy="495416"/>
          </a:xfrm>
        </p:spPr>
        <p:txBody>
          <a:bodyPr>
            <a:normAutofit/>
          </a:bodyPr>
          <a:lstStyle/>
          <a:p>
            <a:r>
              <a:rPr lang="en-US" sz="3200" dirty="0" smtClean="0">
                <a:solidFill>
                  <a:srgbClr val="00B0F0"/>
                </a:solidFill>
                <a:latin typeface="Gabriola" panose="04040605051002020D02" pitchFamily="82" charset="0"/>
              </a:rPr>
              <a:t>Designing APIs</a:t>
            </a:r>
            <a:endParaRPr lang="en-US" sz="3200" dirty="0">
              <a:solidFill>
                <a:srgbClr val="00B0F0"/>
              </a:solidFill>
              <a:latin typeface="Gabriola" panose="04040605051002020D02" pitchFamily="82" charset="0"/>
            </a:endParaRPr>
          </a:p>
        </p:txBody>
      </p:sp>
      <p:sp>
        <p:nvSpPr>
          <p:cNvPr id="3" name="Rectangle 2"/>
          <p:cNvSpPr/>
          <p:nvPr/>
        </p:nvSpPr>
        <p:spPr>
          <a:xfrm>
            <a:off x="329937" y="876693"/>
            <a:ext cx="11566689" cy="369332"/>
          </a:xfrm>
          <a:prstGeom prst="rect">
            <a:avLst/>
          </a:prstGeom>
        </p:spPr>
        <p:txBody>
          <a:bodyPr wrap="square">
            <a:spAutoFit/>
          </a:bodyPr>
          <a:lstStyle/>
          <a:p>
            <a:endParaRPr lang="en-US" dirty="0" smtClean="0">
              <a:latin typeface="Arial" panose="020B0604020202020204" pitchFamily="34" charset="0"/>
              <a:cs typeface="Arial" panose="020B0604020202020204" pitchFamily="34" charset="0"/>
            </a:endParaRPr>
          </a:p>
        </p:txBody>
      </p:sp>
      <p:sp>
        <p:nvSpPr>
          <p:cNvPr id="4" name="Rectangle 3"/>
          <p:cNvSpPr/>
          <p:nvPr/>
        </p:nvSpPr>
        <p:spPr>
          <a:xfrm>
            <a:off x="509047" y="952108"/>
            <a:ext cx="10605155" cy="147732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Objectives:</a:t>
            </a:r>
          </a:p>
          <a:p>
            <a:pPr marL="285750" indent="-285750">
              <a:buFont typeface="Wingdings" panose="05000000000000000000" pitchFamily="2" charset="2"/>
              <a:buChar char="q"/>
            </a:pPr>
            <a:r>
              <a:rPr lang="en-US" dirty="0" smtClean="0">
                <a:latin typeface="Arial" panose="020B0604020202020204" pitchFamily="34" charset="0"/>
                <a:cs typeface="Arial" panose="020B0604020202020204" pitchFamily="34" charset="0"/>
              </a:rPr>
              <a:t>Define </a:t>
            </a:r>
            <a:r>
              <a:rPr lang="en-US" dirty="0">
                <a:latin typeface="Arial" panose="020B0604020202020204" pitchFamily="34" charset="0"/>
                <a:cs typeface="Arial" panose="020B0604020202020204" pitchFamily="34" charset="0"/>
              </a:rPr>
              <a:t>an API with RAML, the Restful API Modeling Language.</a:t>
            </a:r>
          </a:p>
          <a:p>
            <a:pPr marL="285750" indent="-285750">
              <a:buFont typeface="Wingdings" panose="05000000000000000000" pitchFamily="2" charset="2"/>
              <a:buChar char="q"/>
            </a:pPr>
            <a:r>
              <a:rPr lang="en-US" dirty="0" smtClean="0">
                <a:latin typeface="Arial" panose="020B0604020202020204" pitchFamily="34" charset="0"/>
                <a:cs typeface="Arial" panose="020B0604020202020204" pitchFamily="34" charset="0"/>
              </a:rPr>
              <a:t>Mock </a:t>
            </a:r>
            <a:r>
              <a:rPr lang="en-US" dirty="0">
                <a:latin typeface="Arial" panose="020B0604020202020204" pitchFamily="34" charset="0"/>
                <a:cs typeface="Arial" panose="020B0604020202020204" pitchFamily="34" charset="0"/>
              </a:rPr>
              <a:t>an API to test its design before it is built</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smtClean="0">
                <a:latin typeface="Arial" panose="020B0604020202020204" pitchFamily="34" charset="0"/>
                <a:cs typeface="Arial" panose="020B0604020202020204" pitchFamily="34" charset="0"/>
              </a:rPr>
              <a:t>Publish the API</a:t>
            </a:r>
          </a:p>
          <a:p>
            <a:pPr marL="285750" indent="-285750">
              <a:buFont typeface="Wingdings" panose="05000000000000000000" pitchFamily="2" charset="2"/>
              <a:buChar char="q"/>
            </a:pPr>
            <a:r>
              <a:rPr lang="en-US" dirty="0" smtClean="0">
                <a:latin typeface="Arial" panose="020B0604020202020204" pitchFamily="34" charset="0"/>
                <a:cs typeface="Arial" panose="020B0604020202020204" pitchFamily="34" charset="0"/>
              </a:rPr>
              <a:t>Consume the API</a:t>
            </a:r>
          </a:p>
        </p:txBody>
      </p:sp>
    </p:spTree>
    <p:extLst>
      <p:ext uri="{BB962C8B-B14F-4D97-AF65-F5344CB8AC3E}">
        <p14:creationId xmlns:p14="http://schemas.microsoft.com/office/powerpoint/2010/main" val="25529909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697942" y="0"/>
            <a:ext cx="3522989" cy="519014"/>
          </a:xfrm>
        </p:spPr>
        <p:txBody>
          <a:bodyPr>
            <a:normAutofit/>
          </a:bodyPr>
          <a:lstStyle/>
          <a:p>
            <a:r>
              <a:rPr lang="en-US" sz="3200" dirty="0" smtClean="0">
                <a:solidFill>
                  <a:srgbClr val="00B0F0"/>
                </a:solidFill>
                <a:latin typeface="Gabriola" panose="04040605051002020D02" pitchFamily="82" charset="0"/>
              </a:rPr>
              <a:t>To Design an API</a:t>
            </a:r>
            <a:endParaRPr lang="en-US" sz="3200" dirty="0">
              <a:solidFill>
                <a:srgbClr val="00B0F0"/>
              </a:solidFill>
              <a:latin typeface="Gabriola" panose="04040605051002020D02" pitchFamily="82" charset="0"/>
            </a:endParaRPr>
          </a:p>
        </p:txBody>
      </p:sp>
      <p:sp>
        <p:nvSpPr>
          <p:cNvPr id="2" name="Rectangle 1"/>
          <p:cNvSpPr/>
          <p:nvPr/>
        </p:nvSpPr>
        <p:spPr>
          <a:xfrm>
            <a:off x="615379" y="876694"/>
            <a:ext cx="10989018" cy="2308324"/>
          </a:xfrm>
          <a:prstGeom prst="rect">
            <a:avLst/>
          </a:prstGeom>
        </p:spPr>
        <p:txBody>
          <a:bodyPr wrap="square">
            <a:spAutoFit/>
          </a:bodyPr>
          <a:lstStyle/>
          <a:p>
            <a:pPr marL="285750" indent="-285750">
              <a:buFont typeface="Wingdings" panose="05000000000000000000" pitchFamily="2" charset="2"/>
              <a:buChar char="v"/>
            </a:pPr>
            <a:r>
              <a:rPr lang="en-US" dirty="0">
                <a:solidFill>
                  <a:srgbClr val="3A3B3C"/>
                </a:solidFill>
                <a:latin typeface="Arial" panose="020B0604020202020204" pitchFamily="34" charset="0"/>
                <a:cs typeface="Arial" panose="020B0604020202020204" pitchFamily="34" charset="0"/>
              </a:rPr>
              <a:t>Prerequisites</a:t>
            </a:r>
          </a:p>
          <a:p>
            <a:r>
              <a:rPr lang="en-US" dirty="0">
                <a:solidFill>
                  <a:srgbClr val="3A3B3C"/>
                </a:solidFill>
                <a:latin typeface="Arial" panose="020B0604020202020204" pitchFamily="34" charset="0"/>
                <a:cs typeface="Arial" panose="020B0604020202020204" pitchFamily="34" charset="0"/>
              </a:rPr>
              <a:t>To create an API in </a:t>
            </a:r>
            <a:r>
              <a:rPr lang="en-US" dirty="0" err="1">
                <a:solidFill>
                  <a:srgbClr val="3A3B3C"/>
                </a:solidFill>
                <a:latin typeface="Arial" panose="020B0604020202020204" pitchFamily="34" charset="0"/>
                <a:cs typeface="Arial" panose="020B0604020202020204" pitchFamily="34" charset="0"/>
              </a:rPr>
              <a:t>Anypoint</a:t>
            </a:r>
            <a:r>
              <a:rPr lang="en-US" dirty="0">
                <a:solidFill>
                  <a:srgbClr val="3A3B3C"/>
                </a:solidFill>
                <a:latin typeface="Arial" panose="020B0604020202020204" pitchFamily="34" charset="0"/>
                <a:cs typeface="Arial" panose="020B0604020202020204" pitchFamily="34" charset="0"/>
              </a:rPr>
              <a:t> Platform, you need an account </a:t>
            </a:r>
            <a:r>
              <a:rPr lang="en-US" dirty="0" smtClean="0">
                <a:solidFill>
                  <a:srgbClr val="3A3B3C"/>
                </a:solidFill>
                <a:latin typeface="Arial" panose="020B0604020202020204" pitchFamily="34" charset="0"/>
                <a:cs typeface="Arial" panose="020B0604020202020204" pitchFamily="34" charset="0"/>
              </a:rPr>
              <a:t>. </a:t>
            </a:r>
            <a:r>
              <a:rPr lang="en-US" dirty="0">
                <a:solidFill>
                  <a:srgbClr val="3A3B3C"/>
                </a:solidFill>
                <a:latin typeface="Arial" panose="020B0604020202020204" pitchFamily="34" charset="0"/>
                <a:cs typeface="Arial" panose="020B0604020202020204" pitchFamily="34" charset="0"/>
              </a:rPr>
              <a:t>If you do not have an account, you can sign up for a free one.</a:t>
            </a:r>
          </a:p>
          <a:p>
            <a:r>
              <a:rPr lang="en-US" dirty="0" smtClean="0">
                <a:solidFill>
                  <a:srgbClr val="3A3B3C"/>
                </a:solidFill>
                <a:latin typeface="Arial" panose="020B0604020202020204" pitchFamily="34" charset="0"/>
                <a:cs typeface="Arial" panose="020B0604020202020204" pitchFamily="34" charset="0"/>
                <a:hlinkClick r:id="rId2"/>
              </a:rPr>
              <a:t>https</a:t>
            </a:r>
            <a:r>
              <a:rPr lang="en-US" dirty="0">
                <a:solidFill>
                  <a:srgbClr val="3A3B3C"/>
                </a:solidFill>
                <a:latin typeface="Arial" panose="020B0604020202020204" pitchFamily="34" charset="0"/>
                <a:cs typeface="Arial" panose="020B0604020202020204" pitchFamily="34" charset="0"/>
                <a:hlinkClick r:id="rId2"/>
              </a:rPr>
              <a:t>://anypoint.mulesoft.com/login/#/</a:t>
            </a:r>
            <a:r>
              <a:rPr lang="en-US" dirty="0" smtClean="0">
                <a:solidFill>
                  <a:srgbClr val="3A3B3C"/>
                </a:solidFill>
                <a:latin typeface="Arial" panose="020B0604020202020204" pitchFamily="34" charset="0"/>
                <a:cs typeface="Arial" panose="020B0604020202020204" pitchFamily="34" charset="0"/>
                <a:hlinkClick r:id="rId2"/>
              </a:rPr>
              <a:t>signin</a:t>
            </a:r>
            <a:endParaRPr lang="en-US" dirty="0" smtClean="0">
              <a:solidFill>
                <a:srgbClr val="3A3B3C"/>
              </a:solidFill>
              <a:latin typeface="Arial" panose="020B0604020202020204" pitchFamily="34" charset="0"/>
              <a:cs typeface="Arial" panose="020B0604020202020204" pitchFamily="34" charset="0"/>
            </a:endParaRPr>
          </a:p>
          <a:p>
            <a:endParaRPr lang="en-US" dirty="0">
              <a:solidFill>
                <a:srgbClr val="3A3B3C"/>
              </a:solidFill>
              <a:latin typeface="Arial" panose="020B0604020202020204" pitchFamily="34" charset="0"/>
              <a:cs typeface="Arial" panose="020B0604020202020204" pitchFamily="34" charset="0"/>
            </a:endParaRPr>
          </a:p>
          <a:p>
            <a:r>
              <a:rPr lang="en-US" dirty="0" smtClean="0">
                <a:solidFill>
                  <a:srgbClr val="3A3B3C"/>
                </a:solidFill>
                <a:latin typeface="Arial" panose="020B0604020202020204" pitchFamily="34" charset="0"/>
                <a:cs typeface="Arial" panose="020B0604020202020204" pitchFamily="34" charset="0"/>
              </a:rPr>
              <a:t>After login in you be redirected to the page as shown below.</a:t>
            </a:r>
          </a:p>
          <a:p>
            <a:endParaRPr lang="en-US" dirty="0" smtClean="0">
              <a:solidFill>
                <a:srgbClr val="3A3B3C"/>
              </a:solidFill>
              <a:latin typeface="Arial" panose="020B0604020202020204" pitchFamily="34" charset="0"/>
              <a:cs typeface="Arial" panose="020B0604020202020204" pitchFamily="34" charset="0"/>
            </a:endParaRPr>
          </a:p>
          <a:p>
            <a:r>
              <a:rPr lang="en-US" dirty="0" smtClean="0">
                <a:solidFill>
                  <a:srgbClr val="3A3B3C"/>
                </a:solidFill>
                <a:latin typeface="Arial" panose="020B0604020202020204" pitchFamily="34" charset="0"/>
                <a:cs typeface="Arial" panose="020B0604020202020204" pitchFamily="34" charset="0"/>
              </a:rPr>
              <a:t>.</a:t>
            </a:r>
            <a:r>
              <a:rPr lang="en-US" dirty="0">
                <a:solidFill>
                  <a:srgbClr val="3A3B3C"/>
                </a:solidFill>
                <a:latin typeface="Arial" panose="020B0604020202020204" pitchFamily="34" charset="0"/>
                <a:cs typeface="Arial" panose="020B0604020202020204" pitchFamily="34" charset="0"/>
              </a:rPr>
              <a:t> </a:t>
            </a:r>
          </a:p>
        </p:txBody>
      </p:sp>
      <p:pic>
        <p:nvPicPr>
          <p:cNvPr id="8" name="Picture 7"/>
          <p:cNvPicPr>
            <a:picLocks noChangeAspect="1"/>
          </p:cNvPicPr>
          <p:nvPr/>
        </p:nvPicPr>
        <p:blipFill>
          <a:blip r:embed="rId3"/>
          <a:stretch>
            <a:fillRect/>
          </a:stretch>
        </p:blipFill>
        <p:spPr>
          <a:xfrm>
            <a:off x="615379" y="2831241"/>
            <a:ext cx="8594609" cy="3418623"/>
          </a:xfrm>
          <a:prstGeom prst="rect">
            <a:avLst/>
          </a:prstGeom>
        </p:spPr>
      </p:pic>
    </p:spTree>
    <p:extLst>
      <p:ext uri="{BB962C8B-B14F-4D97-AF65-F5344CB8AC3E}">
        <p14:creationId xmlns:p14="http://schemas.microsoft.com/office/powerpoint/2010/main" val="3496587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1065" y="0"/>
            <a:ext cx="2863113" cy="575575"/>
          </a:xfrm>
        </p:spPr>
        <p:txBody>
          <a:bodyPr>
            <a:normAutofit/>
          </a:bodyPr>
          <a:lstStyle/>
          <a:p>
            <a:r>
              <a:rPr lang="en-US" sz="3200" dirty="0" smtClean="0">
                <a:solidFill>
                  <a:srgbClr val="00B0F0"/>
                </a:solidFill>
                <a:latin typeface="Gabriola" panose="04040605051002020D02" pitchFamily="82" charset="0"/>
              </a:rPr>
              <a:t>Design Center</a:t>
            </a:r>
            <a:endParaRPr lang="en-US" sz="3200" dirty="0">
              <a:solidFill>
                <a:srgbClr val="00B0F0"/>
              </a:solidFill>
              <a:latin typeface="Gabriola" panose="04040605051002020D02" pitchFamily="82" charset="0"/>
            </a:endParaRPr>
          </a:p>
        </p:txBody>
      </p:sp>
      <p:sp>
        <p:nvSpPr>
          <p:cNvPr id="2" name="Rectangle 1"/>
          <p:cNvSpPr/>
          <p:nvPr/>
        </p:nvSpPr>
        <p:spPr>
          <a:xfrm>
            <a:off x="433633" y="707010"/>
            <a:ext cx="10793691" cy="923330"/>
          </a:xfrm>
          <a:prstGeom prst="rect">
            <a:avLst/>
          </a:prstGeom>
        </p:spPr>
        <p:txBody>
          <a:bodyPr wrap="square">
            <a:spAutoFit/>
          </a:bodyPr>
          <a:lstStyle/>
          <a:p>
            <a:r>
              <a:rPr lang="en-US" dirty="0">
                <a:solidFill>
                  <a:srgbClr val="3A3B3C"/>
                </a:solidFill>
                <a:latin typeface="Arial" panose="020B0604020202020204" pitchFamily="34" charset="0"/>
                <a:cs typeface="Arial" panose="020B0604020202020204" pitchFamily="34" charset="0"/>
              </a:rPr>
              <a:t>In </a:t>
            </a:r>
            <a:r>
              <a:rPr lang="en-US" dirty="0" err="1">
                <a:solidFill>
                  <a:srgbClr val="3A3B3C"/>
                </a:solidFill>
                <a:latin typeface="Arial" panose="020B0604020202020204" pitchFamily="34" charset="0"/>
                <a:cs typeface="Arial" panose="020B0604020202020204" pitchFamily="34" charset="0"/>
              </a:rPr>
              <a:t>Anypoint</a:t>
            </a:r>
            <a:r>
              <a:rPr lang="en-US" dirty="0">
                <a:solidFill>
                  <a:srgbClr val="3A3B3C"/>
                </a:solidFill>
                <a:latin typeface="Arial" panose="020B0604020202020204" pitchFamily="34" charset="0"/>
                <a:cs typeface="Arial" panose="020B0604020202020204" pitchFamily="34" charset="0"/>
              </a:rPr>
              <a:t> Platform, click Design Center. Set up a project to create a new API specification:</a:t>
            </a:r>
          </a:p>
          <a:p>
            <a:pPr marL="285750" indent="-285750">
              <a:buFont typeface="Wingdings" panose="05000000000000000000" pitchFamily="2" charset="2"/>
              <a:buChar char="q"/>
            </a:pPr>
            <a:r>
              <a:rPr lang="en-US" dirty="0">
                <a:solidFill>
                  <a:srgbClr val="3A3B3C"/>
                </a:solidFill>
                <a:latin typeface="Arial" panose="020B0604020202020204" pitchFamily="34" charset="0"/>
                <a:cs typeface="Arial" panose="020B0604020202020204" pitchFamily="34" charset="0"/>
              </a:rPr>
              <a:t>In Projects, click Create. Select API Specification.</a:t>
            </a:r>
          </a:p>
          <a:p>
            <a:pPr marL="285750" indent="-285750">
              <a:buFont typeface="Wingdings" panose="05000000000000000000" pitchFamily="2" charset="2"/>
              <a:buChar char="q"/>
            </a:pPr>
            <a:r>
              <a:rPr lang="en-US" dirty="0">
                <a:solidFill>
                  <a:srgbClr val="3A3B3C"/>
                </a:solidFill>
                <a:latin typeface="Arial" panose="020B0604020202020204" pitchFamily="34" charset="0"/>
                <a:cs typeface="Arial" panose="020B0604020202020204" pitchFamily="34" charset="0"/>
              </a:rPr>
              <a:t>In New API Specification, type a name for your new project</a:t>
            </a:r>
            <a:endParaRPr lang="en-US" dirty="0"/>
          </a:p>
        </p:txBody>
      </p:sp>
      <p:pic>
        <p:nvPicPr>
          <p:cNvPr id="5" name="Picture 4"/>
          <p:cNvPicPr>
            <a:picLocks noChangeAspect="1"/>
          </p:cNvPicPr>
          <p:nvPr/>
        </p:nvPicPr>
        <p:blipFill>
          <a:blip r:embed="rId2"/>
          <a:stretch>
            <a:fillRect/>
          </a:stretch>
        </p:blipFill>
        <p:spPr>
          <a:xfrm>
            <a:off x="565608" y="1923068"/>
            <a:ext cx="9487530" cy="3157893"/>
          </a:xfrm>
          <a:prstGeom prst="rect">
            <a:avLst/>
          </a:prstGeom>
        </p:spPr>
      </p:pic>
      <p:sp>
        <p:nvSpPr>
          <p:cNvPr id="6" name="TextBox 5"/>
          <p:cNvSpPr txBox="1"/>
          <p:nvPr/>
        </p:nvSpPr>
        <p:spPr>
          <a:xfrm>
            <a:off x="8314442" y="3605709"/>
            <a:ext cx="1291471" cy="231000"/>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57511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2195</TotalTime>
  <Words>1451</Words>
  <Application>Microsoft Office PowerPoint</Application>
  <PresentationFormat>Widescreen</PresentationFormat>
  <Paragraphs>202</Paragraphs>
  <Slides>38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ArialMT</vt:lpstr>
      <vt:lpstr>Calibri</vt:lpstr>
      <vt:lpstr>Gabriola</vt:lpstr>
      <vt:lpstr>Georgia</vt:lpstr>
      <vt:lpstr>Verdana</vt:lpstr>
      <vt:lpstr>Wingdings</vt:lpstr>
      <vt:lpstr>Section slides</vt:lpstr>
      <vt:lpstr>Content Layouts</vt:lpstr>
      <vt:lpstr>Content and Image Layouts</vt:lpstr>
      <vt:lpstr>PowerPoint Presentation</vt:lpstr>
      <vt:lpstr>Introduction to RAML </vt:lpstr>
      <vt:lpstr>Features of RAML </vt:lpstr>
      <vt:lpstr>Features of RAML Contd.. </vt:lpstr>
      <vt:lpstr>Features of RAML Contd.. </vt:lpstr>
      <vt:lpstr>Features of RAML Contd.. </vt:lpstr>
      <vt:lpstr>Designing APIs</vt:lpstr>
      <vt:lpstr>To Design an API</vt:lpstr>
      <vt:lpstr>Design Center</vt:lpstr>
      <vt:lpstr>Design Center Contd..</vt:lpstr>
      <vt:lpstr>The root of the document</vt:lpstr>
      <vt:lpstr>Add a RAML resource</vt:lpstr>
      <vt:lpstr>Add RAML methods</vt:lpstr>
      <vt:lpstr>Add RAML methods Contd..</vt:lpstr>
      <vt:lpstr>Add a nested RAML resource</vt:lpstr>
      <vt:lpstr>Add a query parameter</vt:lpstr>
      <vt:lpstr>Calling an API method</vt:lpstr>
      <vt:lpstr>Calling an API method Contd..</vt:lpstr>
      <vt:lpstr>Test /users</vt:lpstr>
      <vt:lpstr>Test /users/{ID}</vt:lpstr>
      <vt:lpstr>Add request and response details</vt:lpstr>
      <vt:lpstr>Specifying the response for /users get method</vt:lpstr>
      <vt:lpstr>Add sample data for the /users get method  </vt:lpstr>
      <vt:lpstr>Specify details for the /users/{ID} get method </vt:lpstr>
      <vt:lpstr>Specify details for the /users/{ID} put method </vt:lpstr>
      <vt:lpstr>Specify details for the /users post method  </vt:lpstr>
      <vt:lpstr>Get the sample data when making calls to the mocked API</vt:lpstr>
      <vt:lpstr>Get the sample data when making calls to the mocked API</vt:lpstr>
      <vt:lpstr>Specifying the response for /users post method</vt:lpstr>
      <vt:lpstr>Use of include </vt:lpstr>
      <vt:lpstr>Use of include  Contd..</vt:lpstr>
      <vt:lpstr>Publishing API </vt:lpstr>
      <vt:lpstr>API published to the exchange</vt:lpstr>
      <vt:lpstr>Overview of published API</vt:lpstr>
      <vt:lpstr>Mocking Service </vt:lpstr>
      <vt:lpstr>Introduction to Swagger</vt:lpstr>
      <vt:lpstr>Swagger Specification</vt:lpstr>
      <vt:lpstr>API Blueprint</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Venugopal, Selvi</dc:creator>
  <cp:lastModifiedBy>Mohan, Vinoth</cp:lastModifiedBy>
  <cp:revision>186</cp:revision>
  <dcterms:created xsi:type="dcterms:W3CDTF">2018-03-04T06:11:33Z</dcterms:created>
  <dcterms:modified xsi:type="dcterms:W3CDTF">2019-02-18T11:36:59Z</dcterms:modified>
</cp:coreProperties>
</file>